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SemiBold"/>
      <p:regular r:id="rId23"/>
      <p:bold r:id="rId24"/>
      <p:italic r:id="rId25"/>
      <p:boldItalic r:id="rId26"/>
    </p:embeddedFont>
    <p:embeddedFont>
      <p:font typeface="Raleway"/>
      <p:bold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Rowland Mosbergen"/>
  <p:cmAuthor clrIdx="1" id="1" initials="" lastIdx="1" name="Malvika Sha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80692E-7CEF-4BA0-A8EC-E229EA76EE69}">
  <a:tblStyle styleId="{2D80692E-7CEF-4BA0-A8EC-E229EA76EE6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SemiBold-bold.fntdata"/><Relationship Id="rId23" Type="http://schemas.openxmlformats.org/officeDocument/2006/relationships/font" Target="fonts/Raleway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SemiBold-boldItalic.fntdata"/><Relationship Id="rId25" Type="http://schemas.openxmlformats.org/officeDocument/2006/relationships/font" Target="fonts/RalewaySemiBold-italic.fntdata"/><Relationship Id="rId28" Type="http://schemas.openxmlformats.org/officeDocument/2006/relationships/font" Target="fonts/Raleway-boldItalic.fntdata"/><Relationship Id="rId27"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0-30T20:34:05.262">
    <p:pos x="430" y="510"/>
    <p:text>I'm confused about this, maybe someone could clarify for me please? If we are supposed to be advisory - see this slide that says "rename committee to reflect advisory role" and next slide that says "Gov committee expressed to be involved in advisory capacity (2-4 hrs time commitment)" then why do we need a decision framework? I wouldn't think we would make decisions? I would have thought we would ensure each member of the advisory committee would have input initially, have time for discussion (if it is consequential enough) and the OLS directors would take that on board and they would then make their decision.</p:text>
  </p:cm>
  <p:cm authorId="1" idx="1" dt="2023-10-30T20:25:26.222">
    <p:pos x="430" y="510"/>
    <p:text>Hi Rowland, we discussed this in the meeting today. A recording will be shared ASAP. The decision framework is for the committee to make recommendations to the Board. Very much a process development for how a specific matter is discussion ensuring everyone's voice is heard, how that formulates a recommendation for board, how board responds and how transparency across all of these are maintained.</p:text>
  </p:cm>
  <p:cm authorId="0" idx="2" dt="2023-10-30T20:34:05.262">
    <p:pos x="430" y="510"/>
    <p:text>That makes sense. Cheers!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039bee1c4_1_0: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8039bee1c4_1_0: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8039bee1c4_1_0: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49575330d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2949575330d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949575330d_0_64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949575330d_0_64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949575330d_0_64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949575330d_0_664: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2949575330d_0_664: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2949575330d_0_664: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949575330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949575330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949575330d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949575330d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b385f514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b385f514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8039bee1c4_1_82: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28039bee1c4_1_82: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28039bee1c4_1_82: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39c9fd48e_0_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939c9fd48e_0_0: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939c9fd48e_0_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039bee1c4_1_17: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8039bee1c4_1_17: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8039bee1c4_1_17: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49575330d_0_52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2949575330d_0_52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949575330d_0_52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949575330d_0_586: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g2949575330d_0_586: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2949575330d_0_586: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49575330d_0_45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949575330d_0_45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949575330d_0_45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8039bee1c4_1_59: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8039bee1c4_1_59: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28039bee1c4_1_59: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949575330d_0_63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2949575330d_0_635: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949575330d_0_63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949575330d_0_68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949575330d_0_681: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g2949575330d_0_68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15.png"/><Relationship Id="rId6"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est">
  <p:cSld name="DEFAULT">
    <p:bg>
      <p:bgPr>
        <a:solidFill>
          <a:schemeClr val="lt1"/>
        </a:solidFill>
      </p:bgPr>
    </p:bg>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8" name="Google Shape;8;p2"/>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9" name="Google Shape;9;p2"/>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0" name="Google Shape;10;p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1" name="Google Shape;11;p2"/>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12" name="Google Shape;12;p2"/>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13" name="Google Shape;13;p2"/>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14" name="Google Shape;14;p2"/>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5" name="Google Shape;15;p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6" name="Google Shape;16;p2"/>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17" name="Google Shape;17;p2"/>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2"/>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1">
  <p:cSld name="DEFAULT_3">
    <p:bg>
      <p:bgPr>
        <a:solidFill>
          <a:schemeClr val="lt1"/>
        </a:solidFill>
      </p:bgPr>
    </p:bg>
    <p:spTree>
      <p:nvGrpSpPr>
        <p:cNvPr id="19" name="Shape 19"/>
        <p:cNvGrpSpPr/>
        <p:nvPr/>
      </p:nvGrpSpPr>
      <p:grpSpPr>
        <a:xfrm>
          <a:off x="0" y="0"/>
          <a:ext cx="0" cy="0"/>
          <a:chOff x="0" y="0"/>
          <a:chExt cx="0" cy="0"/>
        </a:xfrm>
      </p:grpSpPr>
      <p:pic>
        <p:nvPicPr>
          <p:cNvPr descr="preencoded.png" id="20" name="Google Shape;20;p3"/>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21" name="Google Shape;21;p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22" name="Google Shape;22;p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3" name="Google Shape;23;p3"/>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24" name="Google Shape;24;p3"/>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25" name="Google Shape;25;p3"/>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26" name="Google Shape;26;p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7" name="Google Shape;27;p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8" name="Google Shape;28;p3"/>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29" name="Google Shape;29;p3"/>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30" name="Google Shape;30;p3"/>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31" name="Google Shape;31;p3"/>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3"/>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2 column">
  <p:cSld name="DEFAULT_2">
    <p:bg>
      <p:bgPr>
        <a:solidFill>
          <a:schemeClr val="lt1"/>
        </a:solidFill>
      </p:bgPr>
    </p:bg>
    <p:spTree>
      <p:nvGrpSpPr>
        <p:cNvPr id="33" name="Shape 33"/>
        <p:cNvGrpSpPr/>
        <p:nvPr/>
      </p:nvGrpSpPr>
      <p:grpSpPr>
        <a:xfrm>
          <a:off x="0" y="0"/>
          <a:ext cx="0" cy="0"/>
          <a:chOff x="0" y="0"/>
          <a:chExt cx="0" cy="0"/>
        </a:xfrm>
      </p:grpSpPr>
      <p:pic>
        <p:nvPicPr>
          <p:cNvPr descr="preencoded.png" id="34" name="Google Shape;34;p4"/>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35" name="Google Shape;35;p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6" name="Google Shape;36;p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7" name="Google Shape;37;p4"/>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38" name="Google Shape;38;p4"/>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39" name="Google Shape;39;p4"/>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40" name="Google Shape;40;p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41" name="Google Shape;41;p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2" name="Google Shape;42;p4"/>
          <p:cNvPicPr preferRelativeResize="0"/>
          <p:nvPr/>
        </p:nvPicPr>
        <p:blipFill>
          <a:blip r:embed="rId5">
            <a:alphaModFix/>
          </a:blip>
          <a:stretch>
            <a:fillRect/>
          </a:stretch>
        </p:blipFill>
        <p:spPr>
          <a:xfrm>
            <a:off x="0" y="0"/>
            <a:ext cx="9144003" cy="5143501"/>
          </a:xfrm>
          <a:prstGeom prst="rect">
            <a:avLst/>
          </a:prstGeom>
          <a:noFill/>
          <a:ln>
            <a:noFill/>
          </a:ln>
        </p:spPr>
      </p:pic>
      <p:sp>
        <p:nvSpPr>
          <p:cNvPr id="43" name="Google Shape;43;p4"/>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4"/>
          <p:cNvSpPr txBox="1"/>
          <p:nvPr>
            <p:ph idx="1" type="body"/>
          </p:nvPr>
        </p:nvSpPr>
        <p:spPr>
          <a:xfrm>
            <a:off x="1330725" y="954200"/>
            <a:ext cx="29046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45" name="Google Shape;45;p4"/>
          <p:cNvSpPr txBox="1"/>
          <p:nvPr>
            <p:ph idx="2" type="body"/>
          </p:nvPr>
        </p:nvSpPr>
        <p:spPr>
          <a:xfrm>
            <a:off x="4588975" y="954200"/>
            <a:ext cx="29046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spTree>
      <p:nvGrpSpPr>
        <p:cNvPr id="46"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48" name="Google Shape;48;p5"/>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descr="preencoded.png" id="49" name="Google Shape;49;p5"/>
          <p:cNvPicPr preferRelativeResize="0"/>
          <p:nvPr/>
        </p:nvPicPr>
        <p:blipFill rotWithShape="1">
          <a:blip r:embed="rId4">
            <a:alphaModFix/>
          </a:blip>
          <a:srcRect b="0" l="0" r="0" t="0"/>
          <a:stretch/>
        </p:blipFill>
        <p:spPr>
          <a:xfrm>
            <a:off x="0" y="2720800"/>
            <a:ext cx="4189374" cy="2422699"/>
          </a:xfrm>
          <a:prstGeom prst="rect">
            <a:avLst/>
          </a:prstGeom>
          <a:noFill/>
          <a:ln>
            <a:noFill/>
          </a:ln>
        </p:spPr>
      </p:pic>
      <p:sp>
        <p:nvSpPr>
          <p:cNvPr id="50" name="Google Shape;50;p5"/>
          <p:cNvSpPr txBox="1"/>
          <p:nvPr>
            <p:ph type="title"/>
          </p:nvPr>
        </p:nvSpPr>
        <p:spPr>
          <a:xfrm>
            <a:off x="252550" y="684925"/>
            <a:ext cx="3238500" cy="179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200"/>
              <a:buFont typeface="Raleway"/>
              <a:buNone/>
              <a:defRPr sz="3200">
                <a:solidFill>
                  <a:schemeClr val="lt1"/>
                </a:solidFill>
                <a:latin typeface="Raleway"/>
                <a:ea typeface="Raleway"/>
                <a:cs typeface="Raleway"/>
                <a:sym typeface="Raleway"/>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51" name="Google Shape;51;p5"/>
          <p:cNvSpPr txBox="1"/>
          <p:nvPr>
            <p:ph idx="1" type="subTitle"/>
          </p:nvPr>
        </p:nvSpPr>
        <p:spPr>
          <a:xfrm>
            <a:off x="5024700" y="1251600"/>
            <a:ext cx="3372000" cy="2640300"/>
          </a:xfrm>
          <a:prstGeom prst="rect">
            <a:avLst/>
          </a:prstGeom>
          <a:noFill/>
          <a:ln>
            <a:noFill/>
          </a:ln>
        </p:spPr>
        <p:txBody>
          <a:bodyPr anchorCtr="0" anchor="t" bIns="91425" lIns="91425" spcFirstLastPara="1" rIns="91425" wrap="square" tIns="91425">
            <a:noAutofit/>
          </a:bodyPr>
          <a:lstStyle>
            <a:lvl1pPr indent="-203200" lvl="0" marL="0" marR="0" rtl="0" algn="l">
              <a:lnSpc>
                <a:spcPct val="100000"/>
              </a:lnSpc>
              <a:spcBef>
                <a:spcPts val="0"/>
              </a:spcBef>
              <a:spcAft>
                <a:spcPts val="0"/>
              </a:spcAft>
              <a:buClr>
                <a:srgbClr val="139D3D"/>
              </a:buClr>
              <a:buSzPts val="3200"/>
              <a:buFont typeface="Raleway"/>
              <a:buNone/>
              <a:defRPr sz="3200">
                <a:solidFill>
                  <a:srgbClr val="139D3D"/>
                </a:solidFill>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DEFAULT_1">
    <p:bg>
      <p:bgPr>
        <a:solidFill>
          <a:schemeClr val="lt1"/>
        </a:solidFill>
      </p:bgPr>
    </p:bg>
    <p:spTree>
      <p:nvGrpSpPr>
        <p:cNvPr id="52" name="Shape 52"/>
        <p:cNvGrpSpPr/>
        <p:nvPr/>
      </p:nvGrpSpPr>
      <p:grpSpPr>
        <a:xfrm>
          <a:off x="0" y="0"/>
          <a:ext cx="0" cy="0"/>
          <a:chOff x="0" y="0"/>
          <a:chExt cx="0" cy="0"/>
        </a:xfrm>
      </p:grpSpPr>
      <p:pic>
        <p:nvPicPr>
          <p:cNvPr descr="preencoded.png" id="53" name="Google Shape;53;p6"/>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54" name="Google Shape;54;p6"/>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55" name="Google Shape;55;p6"/>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56" name="Google Shape;56;p6"/>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57" name="Google Shape;57;p6"/>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58" name="Google Shape;58;p6"/>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59" name="Google Shape;59;p6"/>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60" name="Google Shape;60;p6"/>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61" name="Google Shape;61;p6"/>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62" name="Google Shape;62;p6"/>
          <p:cNvPicPr preferRelativeResize="0"/>
          <p:nvPr/>
        </p:nvPicPr>
        <p:blipFill>
          <a:blip r:embed="rId6">
            <a:alphaModFix/>
          </a:blip>
          <a:stretch>
            <a:fillRect/>
          </a:stretch>
        </p:blipFill>
        <p:spPr>
          <a:xfrm>
            <a:off x="0" y="0"/>
            <a:ext cx="9144003" cy="5143501"/>
          </a:xfrm>
          <a:prstGeom prst="rect">
            <a:avLst/>
          </a:prstGeom>
          <a:noFill/>
          <a:ln>
            <a:noFill/>
          </a:ln>
        </p:spPr>
      </p:pic>
      <p:pic>
        <p:nvPicPr>
          <p:cNvPr id="63" name="Google Shape;63;p6"/>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64" name="Google Shape;64;p6"/>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65" name="Google Shape;65;p6"/>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CUSTOM_3">
    <p:bg>
      <p:bgPr>
        <a:solidFill>
          <a:srgbClr val="020887"/>
        </a:solidFill>
      </p:bgPr>
    </p:bg>
    <p:spTree>
      <p:nvGrpSpPr>
        <p:cNvPr id="67" name="Shape 67"/>
        <p:cNvGrpSpPr/>
        <p:nvPr/>
      </p:nvGrpSpPr>
      <p:grpSpPr>
        <a:xfrm>
          <a:off x="0" y="0"/>
          <a:ext cx="0" cy="0"/>
          <a:chOff x="0" y="0"/>
          <a:chExt cx="0" cy="0"/>
        </a:xfrm>
      </p:grpSpPr>
      <p:pic>
        <p:nvPicPr>
          <p:cNvPr descr="preencoded.png" id="68" name="Google Shape;68;p7"/>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69" name="Google Shape;69;p7"/>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70" name="Google Shape;70;p7"/>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71" name="Google Shape;71;p7"/>
          <p:cNvPicPr preferRelativeResize="0"/>
          <p:nvPr/>
        </p:nvPicPr>
        <p:blipFill>
          <a:blip r:embed="rId3">
            <a:alphaModFix/>
          </a:blip>
          <a:stretch>
            <a:fillRect/>
          </a:stretch>
        </p:blipFill>
        <p:spPr>
          <a:xfrm>
            <a:off x="8" y="0"/>
            <a:ext cx="8178483" cy="5143499"/>
          </a:xfrm>
          <a:prstGeom prst="rect">
            <a:avLst/>
          </a:prstGeom>
          <a:noFill/>
          <a:ln>
            <a:noFill/>
          </a:ln>
        </p:spPr>
      </p:pic>
      <p:pic>
        <p:nvPicPr>
          <p:cNvPr id="72" name="Google Shape;72;p7"/>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73" name="Google Shape;73;p7"/>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74" name="Google Shape;74;p7"/>
          <p:cNvPicPr preferRelativeResize="0"/>
          <p:nvPr/>
        </p:nvPicPr>
        <p:blipFill>
          <a:blip r:embed="rId6">
            <a:alphaModFix/>
          </a:blip>
          <a:stretch>
            <a:fillRect/>
          </a:stretch>
        </p:blipFill>
        <p:spPr>
          <a:xfrm>
            <a:off x="7505945" y="4446175"/>
            <a:ext cx="1359392" cy="398475"/>
          </a:xfrm>
          <a:prstGeom prst="rect">
            <a:avLst/>
          </a:prstGeom>
          <a:noFill/>
          <a:ln>
            <a:noFill/>
          </a:ln>
        </p:spPr>
      </p:pic>
      <p:sp>
        <p:nvSpPr>
          <p:cNvPr id="75" name="Google Shape;75;p7"/>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Raleway"/>
              <a:buNone/>
              <a:defRPr sz="2300">
                <a:solidFill>
                  <a:schemeClr val="lt1"/>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7"/>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CUSTOM_1_1">
    <p:bg>
      <p:bgPr>
        <a:solidFill>
          <a:srgbClr val="139D3D"/>
        </a:solidFill>
      </p:bgPr>
    </p:bg>
    <p:spTree>
      <p:nvGrpSpPr>
        <p:cNvPr id="77" name="Shape 77"/>
        <p:cNvGrpSpPr/>
        <p:nvPr/>
      </p:nvGrpSpPr>
      <p:grpSpPr>
        <a:xfrm>
          <a:off x="0" y="0"/>
          <a:ext cx="0" cy="0"/>
          <a:chOff x="0" y="0"/>
          <a:chExt cx="0" cy="0"/>
        </a:xfrm>
      </p:grpSpPr>
      <p:pic>
        <p:nvPicPr>
          <p:cNvPr descr="preencoded.png" id="78" name="Google Shape;78;p8"/>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79" name="Google Shape;79;p8"/>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80" name="Google Shape;80;p8"/>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81" name="Google Shape;81;p8"/>
          <p:cNvPicPr preferRelativeResize="0"/>
          <p:nvPr/>
        </p:nvPicPr>
        <p:blipFill>
          <a:blip r:embed="rId3">
            <a:alphaModFix/>
          </a:blip>
          <a:stretch>
            <a:fillRect/>
          </a:stretch>
        </p:blipFill>
        <p:spPr>
          <a:xfrm>
            <a:off x="0" y="204975"/>
            <a:ext cx="7692636" cy="4838700"/>
          </a:xfrm>
          <a:prstGeom prst="rect">
            <a:avLst/>
          </a:prstGeom>
          <a:noFill/>
          <a:ln>
            <a:noFill/>
          </a:ln>
        </p:spPr>
      </p:pic>
      <p:pic>
        <p:nvPicPr>
          <p:cNvPr id="82" name="Google Shape;82;p8"/>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83" name="Google Shape;83;p8"/>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84" name="Google Shape;84;p8"/>
          <p:cNvPicPr preferRelativeResize="0"/>
          <p:nvPr/>
        </p:nvPicPr>
        <p:blipFill>
          <a:blip r:embed="rId6">
            <a:alphaModFix/>
          </a:blip>
          <a:stretch>
            <a:fillRect/>
          </a:stretch>
        </p:blipFill>
        <p:spPr>
          <a:xfrm>
            <a:off x="7505945" y="4446175"/>
            <a:ext cx="1359392" cy="398475"/>
          </a:xfrm>
          <a:prstGeom prst="rect">
            <a:avLst/>
          </a:prstGeom>
          <a:noFill/>
          <a:ln>
            <a:noFill/>
          </a:ln>
        </p:spPr>
      </p:pic>
      <p:sp>
        <p:nvSpPr>
          <p:cNvPr id="85" name="Google Shape;85;p8"/>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Raleway"/>
              <a:buNone/>
              <a:defRPr sz="2300">
                <a:solidFill>
                  <a:schemeClr val="lt1"/>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8"/>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DEFAULT_4">
    <p:bg>
      <p:bgPr>
        <a:solidFill>
          <a:schemeClr val="lt1"/>
        </a:solidFill>
      </p:bgPr>
    </p:bg>
    <p:spTree>
      <p:nvGrpSpPr>
        <p:cNvPr id="87" name="Shape 87"/>
        <p:cNvGrpSpPr/>
        <p:nvPr/>
      </p:nvGrpSpPr>
      <p:grpSpPr>
        <a:xfrm>
          <a:off x="0" y="0"/>
          <a:ext cx="0" cy="0"/>
          <a:chOff x="0" y="0"/>
          <a:chExt cx="0" cy="0"/>
        </a:xfrm>
      </p:grpSpPr>
      <p:pic>
        <p:nvPicPr>
          <p:cNvPr descr="preencoded.png" id="88" name="Google Shape;88;p9"/>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89" name="Google Shape;89;p9"/>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90" name="Google Shape;90;p9"/>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91" name="Google Shape;91;p9"/>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92" name="Google Shape;92;p9"/>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93" name="Google Shape;93;p9"/>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94" name="Google Shape;94;p9"/>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95" name="Google Shape;95;p9"/>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96" name="Google Shape;96;p9"/>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97" name="Google Shape;97;p9"/>
          <p:cNvPicPr preferRelativeResize="0"/>
          <p:nvPr/>
        </p:nvPicPr>
        <p:blipFill>
          <a:blip r:embed="rId6">
            <a:alphaModFix/>
          </a:blip>
          <a:stretch>
            <a:fillRect/>
          </a:stretch>
        </p:blipFill>
        <p:spPr>
          <a:xfrm>
            <a:off x="0" y="0"/>
            <a:ext cx="9144003" cy="5143501"/>
          </a:xfrm>
          <a:prstGeom prst="rect">
            <a:avLst/>
          </a:prstGeom>
          <a:noFill/>
          <a:ln>
            <a:noFill/>
          </a:ln>
        </p:spPr>
      </p:pic>
      <p:pic>
        <p:nvPicPr>
          <p:cNvPr id="98" name="Google Shape;98;p9"/>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99" name="Google Shape;99;p9"/>
          <p:cNvPicPr preferRelativeResize="0"/>
          <p:nvPr/>
        </p:nvPicPr>
        <p:blipFill>
          <a:blip r:embed="rId4">
            <a:alphaModFix/>
          </a:blip>
          <a:stretch>
            <a:fillRect/>
          </a:stretch>
        </p:blipFill>
        <p:spPr>
          <a:xfrm>
            <a:off x="7505945" y="4446175"/>
            <a:ext cx="1359392" cy="3984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zenodo.org/records/834915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miro.com/app/board/uXjVMo-DiLc=/" TargetMode="External"/><Relationship Id="rId6"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28.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zenodo.org/records/8349155" TargetMode="External"/><Relationship Id="rId4" Type="http://schemas.openxmlformats.org/officeDocument/2006/relationships/hyperlink" Target="https://zenodo.org/records/8349155" TargetMode="External"/><Relationship Id="rId5" Type="http://schemas.openxmlformats.org/officeDocument/2006/relationships/hyperlink" Target="https://miro.com/app/board/uXjVMo-DiLc=/?share_link_id=229643378131." TargetMode="External"/><Relationship Id="rId6" Type="http://schemas.openxmlformats.org/officeDocument/2006/relationships/hyperlink" Target="https://miro.com/app/board/uXjVMo-DiLc=/?share_link_id=22964337813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open-life-science/ols-governance/tree/main/doc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4.png"/><Relationship Id="rId13" Type="http://schemas.openxmlformats.org/officeDocument/2006/relationships/image" Target="../media/image26.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37.png"/><Relationship Id="rId9"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23.png"/><Relationship Id="rId7" Type="http://schemas.openxmlformats.org/officeDocument/2006/relationships/image" Target="../media/image45.png"/><Relationship Id="rId8"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38.png"/><Relationship Id="rId6" Type="http://schemas.openxmlformats.org/officeDocument/2006/relationships/image" Target="../media/image48.png"/><Relationship Id="rId7" Type="http://schemas.openxmlformats.org/officeDocument/2006/relationships/image" Target="../media/image39.png"/><Relationship Id="rId8"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hyperlink" Target="https://docs.google.com/document/d/1YzoVM1HYxww3szMxpBMGZFgIZGnPWwQvL1z8DFoxhxc/edit" TargetMode="External"/><Relationship Id="rId6" Type="http://schemas.openxmlformats.org/officeDocument/2006/relationships/hyperlink" Target="https://docs.google.com/spreadsheets/d/1RLfElUNqrw2nn37QmwSqEYw7W5_0J83hMz5GmZp5sWw/edit#gid=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pic>
        <p:nvPicPr>
          <p:cNvPr descr="preencoded.png" id="105" name="Google Shape;105;p10"/>
          <p:cNvPicPr preferRelativeResize="0"/>
          <p:nvPr/>
        </p:nvPicPr>
        <p:blipFill rotWithShape="1">
          <a:blip r:embed="rId3">
            <a:alphaModFix/>
          </a:blip>
          <a:srcRect b="0" l="0" r="0" t="0"/>
          <a:stretch/>
        </p:blipFill>
        <p:spPr>
          <a:xfrm>
            <a:off x="4880998" y="884400"/>
            <a:ext cx="3407576" cy="3036396"/>
          </a:xfrm>
          <a:prstGeom prst="rect">
            <a:avLst/>
          </a:prstGeom>
          <a:noFill/>
          <a:ln>
            <a:noFill/>
          </a:ln>
        </p:spPr>
      </p:pic>
      <p:pic>
        <p:nvPicPr>
          <p:cNvPr descr="preencoded.png" id="106" name="Google Shape;106;p10"/>
          <p:cNvPicPr preferRelativeResize="0"/>
          <p:nvPr/>
        </p:nvPicPr>
        <p:blipFill rotWithShape="1">
          <a:blip r:embed="rId4">
            <a:alphaModFix/>
          </a:blip>
          <a:srcRect b="0" l="0" r="0" t="0"/>
          <a:stretch/>
        </p:blipFill>
        <p:spPr>
          <a:xfrm>
            <a:off x="0" y="2720800"/>
            <a:ext cx="4189374" cy="2422699"/>
          </a:xfrm>
          <a:prstGeom prst="rect">
            <a:avLst/>
          </a:prstGeom>
          <a:noFill/>
          <a:ln>
            <a:noFill/>
          </a:ln>
        </p:spPr>
      </p:pic>
      <p:pic>
        <p:nvPicPr>
          <p:cNvPr id="107" name="Google Shape;107;p10"/>
          <p:cNvPicPr preferRelativeResize="0"/>
          <p:nvPr/>
        </p:nvPicPr>
        <p:blipFill>
          <a:blip r:embed="rId5">
            <a:alphaModFix/>
          </a:blip>
          <a:stretch>
            <a:fillRect/>
          </a:stretch>
        </p:blipFill>
        <p:spPr>
          <a:xfrm>
            <a:off x="252550" y="305700"/>
            <a:ext cx="352100" cy="320075"/>
          </a:xfrm>
          <a:prstGeom prst="rect">
            <a:avLst/>
          </a:prstGeom>
          <a:noFill/>
          <a:ln>
            <a:noFill/>
          </a:ln>
        </p:spPr>
      </p:pic>
      <p:sp>
        <p:nvSpPr>
          <p:cNvPr id="108" name="Google Shape;108;p10"/>
          <p:cNvSpPr txBox="1"/>
          <p:nvPr>
            <p:ph type="title"/>
          </p:nvPr>
        </p:nvSpPr>
        <p:spPr>
          <a:xfrm>
            <a:off x="252550" y="684925"/>
            <a:ext cx="3625200" cy="17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Governance work 2023</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 sz="2000"/>
              <a:t>Recap: June - October 2023</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7" name="Shape 397"/>
        <p:cNvGrpSpPr/>
        <p:nvPr/>
      </p:nvGrpSpPr>
      <p:grpSpPr>
        <a:xfrm>
          <a:off x="0" y="0"/>
          <a:ext cx="0" cy="0"/>
          <a:chOff x="0" y="0"/>
          <a:chExt cx="0" cy="0"/>
        </a:xfrm>
      </p:grpSpPr>
      <p:sp>
        <p:nvSpPr>
          <p:cNvPr id="398" name="Google Shape;398;p19"/>
          <p:cNvSpPr/>
          <p:nvPr/>
        </p:nvSpPr>
        <p:spPr>
          <a:xfrm>
            <a:off x="5556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rgbClr val="020887"/>
                </a:solidFill>
                <a:latin typeface="Raleway"/>
                <a:ea typeface="Raleway"/>
                <a:cs typeface="Raleway"/>
                <a:sym typeface="Raleway"/>
              </a:rPr>
              <a:t>Open Science Training</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Online mentoring and training programmes for individuals and teams worldwide to learn about and adopt open research practices.</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Open Seeds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NASA TOPS</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Curriculum development &amp; pedagogical expertise specifically in teaching researchers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Programmes built with a global community of experienced community builders and open practitioners</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300"/>
          </a:p>
        </p:txBody>
      </p:sp>
      <p:sp>
        <p:nvSpPr>
          <p:cNvPr id="399" name="Google Shape;399;p19"/>
          <p:cNvSpPr/>
          <p:nvPr/>
        </p:nvSpPr>
        <p:spPr>
          <a:xfrm>
            <a:off x="33042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20887"/>
                </a:solidFill>
                <a:latin typeface="Raleway"/>
                <a:ea typeface="Raleway"/>
                <a:cs typeface="Raleway"/>
                <a:sym typeface="Raleway"/>
              </a:rPr>
              <a:t>Research on Open</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Community-based, landscape and longitudinal analyses to inform activities and interventions for widening participation in research. </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Impact research (supported by the Wellcome Trust)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Turing Skills Policy Award</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Researchers with demonstrated track record in researching and influencing open movement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Inclusivity &amp; equity-centred approach to research: train &amp; incubate independent leaders, compensate contributors, foster community</a:t>
            </a:r>
            <a:r>
              <a:rPr lang="en" sz="1100">
                <a:solidFill>
                  <a:schemeClr val="dk1"/>
                </a:solidFill>
                <a:latin typeface="Raleway"/>
                <a:ea typeface="Raleway"/>
                <a:cs typeface="Raleway"/>
                <a:sym typeface="Raleway"/>
              </a:rPr>
              <a:t> &amp;</a:t>
            </a:r>
            <a:r>
              <a:rPr lang="en" sz="1100">
                <a:solidFill>
                  <a:schemeClr val="dk1"/>
                </a:solidFill>
                <a:latin typeface="Raleway"/>
                <a:ea typeface="Raleway"/>
                <a:cs typeface="Raleway"/>
                <a:sym typeface="Raleway"/>
              </a:rPr>
              <a:t> collaborations </a:t>
            </a:r>
            <a:endParaRPr sz="1300"/>
          </a:p>
        </p:txBody>
      </p:sp>
      <p:sp>
        <p:nvSpPr>
          <p:cNvPr id="400" name="Google Shape;400;p19"/>
          <p:cNvSpPr/>
          <p:nvPr/>
        </p:nvSpPr>
        <p:spPr>
          <a:xfrm>
            <a:off x="60528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20887"/>
                </a:solidFill>
                <a:latin typeface="Raleway"/>
                <a:ea typeface="Raleway"/>
                <a:cs typeface="Raleway"/>
                <a:sym typeface="Raleway"/>
              </a:rPr>
              <a:t>Open Incubator</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Hands-on support to empower the next generation of open leaders in research.</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Fellowship</a:t>
            </a:r>
            <a:r>
              <a:rPr lang="en" sz="1100">
                <a:solidFill>
                  <a:schemeClr val="dk1"/>
                </a:solidFill>
                <a:latin typeface="Raleway"/>
                <a:ea typeface="Raleway"/>
                <a:cs typeface="Raleway"/>
                <a:sym typeface="Raleway"/>
              </a:rPr>
              <a:t> programme</a:t>
            </a:r>
            <a:r>
              <a:rPr lang="en" sz="1100">
                <a:solidFill>
                  <a:schemeClr val="dk1"/>
                </a:solidFill>
                <a:latin typeface="Raleway"/>
                <a:ea typeface="Raleway"/>
                <a:cs typeface="Raleway"/>
                <a:sym typeface="Raleway"/>
              </a:rPr>
              <a:t>s </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Facilitators training</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Catalyst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Fiscal hosting (to come)</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Grant writing training (to come)</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High touch: we work with leaders individually on their personal development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Cross-community collaboration to support local capacity and infrastructure</a:t>
            </a:r>
            <a:endParaRPr sz="1100">
              <a:solidFill>
                <a:schemeClr val="dk1"/>
              </a:solidFill>
              <a:latin typeface="Raleway"/>
              <a:ea typeface="Raleway"/>
              <a:cs typeface="Raleway"/>
              <a:sym typeface="Raleway"/>
            </a:endParaRPr>
          </a:p>
        </p:txBody>
      </p:sp>
      <p:sp>
        <p:nvSpPr>
          <p:cNvPr id="401" name="Google Shape;401;p19"/>
          <p:cNvSpPr txBox="1"/>
          <p:nvPr/>
        </p:nvSpPr>
        <p:spPr>
          <a:xfrm>
            <a:off x="1657650" y="80200"/>
            <a:ext cx="58287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9D3D"/>
                </a:solidFill>
                <a:latin typeface="Raleway"/>
                <a:ea typeface="Raleway"/>
                <a:cs typeface="Raleway"/>
                <a:sym typeface="Raleway"/>
              </a:rPr>
              <a:t>OLS Internal organizing framework - For financial year 2023-2024</a:t>
            </a:r>
            <a:endParaRPr b="1">
              <a:solidFill>
                <a:srgbClr val="139D3D"/>
              </a:solidFill>
              <a:latin typeface="Raleway"/>
              <a:ea typeface="Raleway"/>
              <a:cs typeface="Raleway"/>
              <a:sym typeface="Raleway"/>
            </a:endParaRPr>
          </a:p>
        </p:txBody>
      </p:sp>
      <p:sp>
        <p:nvSpPr>
          <p:cNvPr id="402" name="Google Shape;402;p19"/>
          <p:cNvSpPr/>
          <p:nvPr/>
        </p:nvSpPr>
        <p:spPr>
          <a:xfrm>
            <a:off x="7428925" y="4523325"/>
            <a:ext cx="1665600" cy="55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20887"/>
                </a:solidFill>
                <a:latin typeface="Raleway"/>
                <a:ea typeface="Raleway"/>
                <a:cs typeface="Raleway"/>
                <a:sym typeface="Raleway"/>
              </a:rPr>
              <a:t>Draft: </a:t>
            </a:r>
            <a:r>
              <a:rPr lang="en" sz="1200" u="sng">
                <a:solidFill>
                  <a:schemeClr val="hlink"/>
                </a:solidFill>
                <a:latin typeface="Raleway"/>
                <a:ea typeface="Raleway"/>
                <a:cs typeface="Raleway"/>
                <a:sym typeface="Raleway"/>
                <a:hlinkClick r:id="rId3"/>
              </a:rPr>
              <a:t>https://zenodo.org/records/8349155</a:t>
            </a:r>
            <a:r>
              <a:rPr lang="en" sz="1200">
                <a:latin typeface="Raleway"/>
                <a:ea typeface="Raleway"/>
                <a:cs typeface="Raleway"/>
                <a:sym typeface="Raleway"/>
              </a:rPr>
              <a:t> </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407" name="Shape 407"/>
        <p:cNvGrpSpPr/>
        <p:nvPr/>
      </p:nvGrpSpPr>
      <p:grpSpPr>
        <a:xfrm>
          <a:off x="0" y="0"/>
          <a:ext cx="0" cy="0"/>
          <a:chOff x="0" y="0"/>
          <a:chExt cx="0" cy="0"/>
        </a:xfrm>
      </p:grpSpPr>
      <p:sp>
        <p:nvSpPr>
          <p:cNvPr id="408" name="Google Shape;408;p20"/>
          <p:cNvSpPr/>
          <p:nvPr/>
        </p:nvSpPr>
        <p:spPr>
          <a:xfrm>
            <a:off x="5899475" y="3607075"/>
            <a:ext cx="3244500" cy="15363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409" name="Google Shape;409;p20"/>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410" name="Google Shape;410;p20"/>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411" name="Google Shape;411;p20"/>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12" name="Google Shape;412;p20"/>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413" name="Google Shape;413;p20"/>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3: August 2023</a:t>
            </a:r>
            <a:endParaRPr/>
          </a:p>
        </p:txBody>
      </p:sp>
      <p:sp>
        <p:nvSpPr>
          <p:cNvPr id="414" name="Google Shape;414;p20"/>
          <p:cNvSpPr txBox="1"/>
          <p:nvPr>
            <p:ph idx="1" type="body"/>
          </p:nvPr>
        </p:nvSpPr>
        <p:spPr>
          <a:xfrm>
            <a:off x="684100" y="811125"/>
            <a:ext cx="36963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OLS org chart: how different groups in OLS interact through governance work</a:t>
            </a:r>
            <a:endParaRPr/>
          </a:p>
          <a:p>
            <a:pPr indent="-317500" lvl="0" marL="457200" rtl="0" algn="l">
              <a:lnSpc>
                <a:spcPct val="115000"/>
              </a:lnSpc>
              <a:spcBef>
                <a:spcPts val="1000"/>
              </a:spcBef>
              <a:spcAft>
                <a:spcPts val="0"/>
              </a:spcAft>
              <a:buSzPts val="1400"/>
              <a:buChar char="-"/>
            </a:pPr>
            <a:r>
              <a:rPr lang="en"/>
              <a:t>A visual representation: </a:t>
            </a:r>
            <a:r>
              <a:rPr lang="en" u="sng">
                <a:solidFill>
                  <a:srgbClr val="139D3D"/>
                </a:solidFill>
                <a:hlinkClick r:id="rId5">
                  <a:extLst>
                    <a:ext uri="{A12FA001-AC4F-418D-AE19-62706E023703}">
                      <ahyp:hlinkClr val="tx"/>
                    </a:ext>
                  </a:extLst>
                </a:hlinkClick>
              </a:rPr>
              <a:t>https://miro.com/app/board/uXjVMo-DiLc=/</a:t>
            </a:r>
            <a:r>
              <a:rPr lang="en">
                <a:solidFill>
                  <a:srgbClr val="139D3D"/>
                </a:solidFill>
              </a:rPr>
              <a:t> </a:t>
            </a:r>
            <a:r>
              <a:rPr lang="en"/>
              <a:t> </a:t>
            </a:r>
            <a:endParaRPr/>
          </a:p>
          <a:p>
            <a:pPr indent="-317500" lvl="0" marL="457200" rtl="0" algn="l">
              <a:lnSpc>
                <a:spcPct val="115000"/>
              </a:lnSpc>
              <a:spcBef>
                <a:spcPts val="1000"/>
              </a:spcBef>
              <a:spcAft>
                <a:spcPts val="0"/>
              </a:spcAft>
              <a:buSzPts val="1400"/>
              <a:buChar char="-"/>
            </a:pPr>
            <a:r>
              <a:rPr lang="en"/>
              <a:t>Clarity of how information flows </a:t>
            </a:r>
            <a:r>
              <a:rPr lang="en"/>
              <a:t>between</a:t>
            </a:r>
            <a:r>
              <a:rPr lang="en"/>
              <a:t> the committee and board</a:t>
            </a:r>
            <a:endParaRPr/>
          </a:p>
          <a:p>
            <a:pPr indent="-317500" lvl="0" marL="457200" rtl="0" algn="l">
              <a:lnSpc>
                <a:spcPct val="115000"/>
              </a:lnSpc>
              <a:spcBef>
                <a:spcPts val="1000"/>
              </a:spcBef>
              <a:spcAft>
                <a:spcPts val="0"/>
              </a:spcAft>
              <a:buSzPts val="1400"/>
              <a:buChar char="-"/>
            </a:pPr>
            <a:r>
              <a:rPr lang="en"/>
              <a:t>Clear definition of the org Liaison from the board and a non-board Secretary (with a RACI for them)</a:t>
            </a:r>
            <a:endParaRPr/>
          </a:p>
          <a:p>
            <a:pPr indent="-317500" lvl="0" marL="457200" rtl="0" algn="l">
              <a:lnSpc>
                <a:spcPct val="115000"/>
              </a:lnSpc>
              <a:spcBef>
                <a:spcPts val="1000"/>
              </a:spcBef>
              <a:spcAft>
                <a:spcPts val="0"/>
              </a:spcAft>
              <a:buSzPts val="1400"/>
              <a:buChar char="-"/>
            </a:pPr>
            <a:r>
              <a:rPr lang="en"/>
              <a:t>Rotating chair roles (to start in 2024)</a:t>
            </a:r>
            <a:endParaRPr/>
          </a:p>
          <a:p>
            <a:pPr indent="-317500" lvl="0" marL="457200" rtl="0" algn="l">
              <a:lnSpc>
                <a:spcPct val="115000"/>
              </a:lnSpc>
              <a:spcBef>
                <a:spcPts val="1000"/>
              </a:spcBef>
              <a:spcAft>
                <a:spcPts val="1000"/>
              </a:spcAft>
              <a:buSzPts val="1400"/>
              <a:buChar char="-"/>
            </a:pPr>
            <a:r>
              <a:rPr lang="en"/>
              <a:t>Plans to make clear how board members will be elected/selected</a:t>
            </a:r>
            <a:endParaRPr/>
          </a:p>
        </p:txBody>
      </p:sp>
      <p:pic>
        <p:nvPicPr>
          <p:cNvPr id="415" name="Google Shape;415;p20"/>
          <p:cNvPicPr preferRelativeResize="0"/>
          <p:nvPr/>
        </p:nvPicPr>
        <p:blipFill>
          <a:blip r:embed="rId6">
            <a:alphaModFix/>
          </a:blip>
          <a:stretch>
            <a:fillRect/>
          </a:stretch>
        </p:blipFill>
        <p:spPr>
          <a:xfrm>
            <a:off x="4537650" y="863500"/>
            <a:ext cx="4357849" cy="3684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420" name="Shape 420"/>
        <p:cNvGrpSpPr/>
        <p:nvPr/>
      </p:nvGrpSpPr>
      <p:grpSpPr>
        <a:xfrm>
          <a:off x="0" y="0"/>
          <a:ext cx="0" cy="0"/>
          <a:chOff x="0" y="0"/>
          <a:chExt cx="0" cy="0"/>
        </a:xfrm>
      </p:grpSpPr>
      <p:sp>
        <p:nvSpPr>
          <p:cNvPr id="421" name="Google Shape;421;p21"/>
          <p:cNvSpPr/>
          <p:nvPr/>
        </p:nvSpPr>
        <p:spPr>
          <a:xfrm>
            <a:off x="459800" y="3195675"/>
            <a:ext cx="4137900" cy="14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21"/>
          <p:cNvSpPr/>
          <p:nvPr/>
        </p:nvSpPr>
        <p:spPr>
          <a:xfrm>
            <a:off x="5899475" y="3607075"/>
            <a:ext cx="3244500" cy="15363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423" name="Google Shape;423;p21"/>
          <p:cNvPicPr preferRelativeResize="0"/>
          <p:nvPr/>
        </p:nvPicPr>
        <p:blipFill rotWithShape="1">
          <a:blip r:embed="rId4">
            <a:alphaModFix/>
          </a:blip>
          <a:srcRect b="0" l="0" r="0" t="0"/>
          <a:stretch/>
        </p:blipFill>
        <p:spPr>
          <a:xfrm>
            <a:off x="11279981" y="6672263"/>
            <a:ext cx="1978819" cy="585788"/>
          </a:xfrm>
          <a:prstGeom prst="rect">
            <a:avLst/>
          </a:prstGeom>
          <a:noFill/>
          <a:ln>
            <a:noFill/>
          </a:ln>
        </p:spPr>
      </p:pic>
      <p:sp>
        <p:nvSpPr>
          <p:cNvPr id="424" name="Google Shape;424;p21"/>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425" name="Google Shape;425;p21"/>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26" name="Google Shape;426;p21"/>
          <p:cNvPicPr preferRelativeResize="0"/>
          <p:nvPr/>
        </p:nvPicPr>
        <p:blipFill>
          <a:blip r:embed="rId5">
            <a:alphaModFix/>
          </a:blip>
          <a:stretch>
            <a:fillRect/>
          </a:stretch>
        </p:blipFill>
        <p:spPr>
          <a:xfrm>
            <a:off x="8" y="0"/>
            <a:ext cx="8178483" cy="5143499"/>
          </a:xfrm>
          <a:prstGeom prst="rect">
            <a:avLst/>
          </a:prstGeom>
          <a:noFill/>
          <a:ln>
            <a:noFill/>
          </a:ln>
        </p:spPr>
      </p:pic>
      <p:pic>
        <p:nvPicPr>
          <p:cNvPr id="427" name="Google Shape;427;p21"/>
          <p:cNvPicPr preferRelativeResize="0"/>
          <p:nvPr/>
        </p:nvPicPr>
        <p:blipFill>
          <a:blip r:embed="rId6">
            <a:alphaModFix/>
          </a:blip>
          <a:stretch>
            <a:fillRect/>
          </a:stretch>
        </p:blipFill>
        <p:spPr>
          <a:xfrm>
            <a:off x="252550" y="305700"/>
            <a:ext cx="352100" cy="320075"/>
          </a:xfrm>
          <a:prstGeom prst="rect">
            <a:avLst/>
          </a:prstGeom>
          <a:noFill/>
          <a:ln>
            <a:noFill/>
          </a:ln>
        </p:spPr>
      </p:pic>
      <p:sp>
        <p:nvSpPr>
          <p:cNvPr id="428" name="Google Shape;428;p21"/>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4: September 2023</a:t>
            </a:r>
            <a:endParaRPr/>
          </a:p>
        </p:txBody>
      </p:sp>
      <p:sp>
        <p:nvSpPr>
          <p:cNvPr id="429" name="Google Shape;429;p21"/>
          <p:cNvSpPr txBox="1"/>
          <p:nvPr>
            <p:ph idx="1" type="body"/>
          </p:nvPr>
        </p:nvSpPr>
        <p:spPr>
          <a:xfrm>
            <a:off x="684100" y="811125"/>
            <a:ext cx="3927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Feedback on the process so far</a:t>
            </a:r>
            <a:r>
              <a:rPr lang="en"/>
              <a:t>: </a:t>
            </a:r>
            <a:endParaRPr/>
          </a:p>
          <a:p>
            <a:pPr indent="-317500" lvl="0" marL="457200" rtl="0" algn="l">
              <a:lnSpc>
                <a:spcPct val="115000"/>
              </a:lnSpc>
              <a:spcBef>
                <a:spcPts val="1000"/>
              </a:spcBef>
              <a:spcAft>
                <a:spcPts val="0"/>
              </a:spcAft>
              <a:buSzPts val="1400"/>
              <a:buChar char="-"/>
            </a:pPr>
            <a:r>
              <a:rPr lang="en"/>
              <a:t>Priority to finalise a decision framework for the committee &amp; identify next steps.</a:t>
            </a:r>
            <a:endParaRPr/>
          </a:p>
          <a:p>
            <a:pPr indent="-317500" lvl="0" marL="457200" rtl="0" algn="l">
              <a:lnSpc>
                <a:spcPct val="115000"/>
              </a:lnSpc>
              <a:spcBef>
                <a:spcPts val="1000"/>
              </a:spcBef>
              <a:spcAft>
                <a:spcPts val="0"/>
              </a:spcAft>
              <a:buSzPts val="1400"/>
              <a:buChar char="-"/>
            </a:pPr>
            <a:r>
              <a:rPr lang="en"/>
              <a:t>Interest to plan how to proceed: rename the committee to </a:t>
            </a:r>
            <a:r>
              <a:rPr lang="en" u="sng"/>
              <a:t>reflect advisory role</a:t>
            </a:r>
            <a:r>
              <a:rPr lang="en"/>
              <a:t>.</a:t>
            </a:r>
            <a:endParaRPr/>
          </a:p>
          <a:p>
            <a:pPr indent="-317500" lvl="0" marL="457200" rtl="0" algn="l">
              <a:lnSpc>
                <a:spcPct val="115000"/>
              </a:lnSpc>
              <a:spcBef>
                <a:spcPts val="1000"/>
              </a:spcBef>
              <a:spcAft>
                <a:spcPts val="0"/>
              </a:spcAft>
              <a:buSzPts val="1400"/>
              <a:buChar char="-"/>
            </a:pPr>
            <a:r>
              <a:rPr lang="en"/>
              <a:t>Currently it’s a bit unclear who makes decisions and when they are taken?</a:t>
            </a:r>
            <a:endParaRPr/>
          </a:p>
          <a:p>
            <a:pPr indent="0" lvl="0" marL="0" rtl="0" algn="l">
              <a:lnSpc>
                <a:spcPct val="115000"/>
              </a:lnSpc>
              <a:spcBef>
                <a:spcPts val="1000"/>
              </a:spcBef>
              <a:spcAft>
                <a:spcPts val="0"/>
              </a:spcAft>
              <a:buNone/>
            </a:pPr>
            <a:r>
              <a:rPr i="1" lang="en">
                <a:solidFill>
                  <a:srgbClr val="139D3D"/>
                </a:solidFill>
              </a:rPr>
              <a:t>Consensus isn’t necessarily needed as long as all opinions and advice makes it to the board. </a:t>
            </a:r>
            <a:endParaRPr i="1">
              <a:solidFill>
                <a:srgbClr val="139D3D"/>
              </a:solidFill>
            </a:endParaRPr>
          </a:p>
          <a:p>
            <a:pPr indent="0" lvl="0" marL="0" rtl="0" algn="l">
              <a:lnSpc>
                <a:spcPct val="115000"/>
              </a:lnSpc>
              <a:spcBef>
                <a:spcPts val="1000"/>
              </a:spcBef>
              <a:spcAft>
                <a:spcPts val="0"/>
              </a:spcAft>
              <a:buNone/>
            </a:pPr>
            <a:r>
              <a:rPr i="1" lang="en">
                <a:solidFill>
                  <a:srgbClr val="139D3D"/>
                </a:solidFill>
              </a:rPr>
              <a:t>We should finalise a decision framework to ensure transparency and formalise to ensure EVERY committee member is heard.</a:t>
            </a:r>
            <a:endParaRPr i="1">
              <a:solidFill>
                <a:srgbClr val="139D3D"/>
              </a:solidFill>
            </a:endParaRPr>
          </a:p>
          <a:p>
            <a:pPr indent="0" lvl="0" marL="0" rtl="0" algn="l">
              <a:lnSpc>
                <a:spcPct val="115000"/>
              </a:lnSpc>
              <a:spcBef>
                <a:spcPts val="1000"/>
              </a:spcBef>
              <a:spcAft>
                <a:spcPts val="0"/>
              </a:spcAft>
              <a:buNone/>
            </a:pPr>
            <a:r>
              <a:t/>
            </a:r>
            <a:endParaRPr i="1">
              <a:solidFill>
                <a:srgbClr val="139D3D"/>
              </a:solidFill>
            </a:endParaRPr>
          </a:p>
        </p:txBody>
      </p:sp>
      <p:sp>
        <p:nvSpPr>
          <p:cNvPr id="430" name="Google Shape;430;p21"/>
          <p:cNvSpPr txBox="1"/>
          <p:nvPr>
            <p:ph idx="1" type="body"/>
          </p:nvPr>
        </p:nvSpPr>
        <p:spPr>
          <a:xfrm>
            <a:off x="4932425" y="811125"/>
            <a:ext cx="3927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Transparency process status:</a:t>
            </a:r>
            <a:endParaRPr/>
          </a:p>
          <a:p>
            <a:pPr indent="-317500" lvl="0" marL="457200" rtl="0" algn="l">
              <a:lnSpc>
                <a:spcPct val="115000"/>
              </a:lnSpc>
              <a:spcBef>
                <a:spcPts val="1000"/>
              </a:spcBef>
              <a:spcAft>
                <a:spcPts val="0"/>
              </a:spcAft>
              <a:buSzPts val="1400"/>
              <a:buChar char="-"/>
            </a:pPr>
            <a:r>
              <a:rPr lang="en"/>
              <a:t>Governance meetings monthly: Governance process is being reviewed in 2023. Summary shared via shared notes → Slack (crosspost via email)</a:t>
            </a:r>
            <a:endParaRPr/>
          </a:p>
          <a:p>
            <a:pPr indent="-317500" lvl="0" marL="457200" rtl="0" algn="l">
              <a:lnSpc>
                <a:spcPct val="115000"/>
              </a:lnSpc>
              <a:spcBef>
                <a:spcPts val="1000"/>
              </a:spcBef>
              <a:spcAft>
                <a:spcPts val="0"/>
              </a:spcAft>
              <a:buSzPts val="1400"/>
              <a:buChar char="-"/>
            </a:pPr>
            <a:r>
              <a:rPr lang="en"/>
              <a:t>Update about OLS work: </a:t>
            </a:r>
            <a:r>
              <a:rPr lang="en"/>
              <a:t>Decisions are made by the board based on funding priorities that support OLS operations and goals. </a:t>
            </a:r>
            <a:r>
              <a:rPr lang="en"/>
              <a:t>Yo has started to share updates. Testing format &amp; frequency.</a:t>
            </a:r>
            <a:endParaRPr/>
          </a:p>
          <a:p>
            <a:pPr indent="0" lvl="0" marL="0" rtl="0" algn="l">
              <a:lnSpc>
                <a:spcPct val="115000"/>
              </a:lnSpc>
              <a:spcBef>
                <a:spcPts val="1000"/>
              </a:spcBef>
              <a:spcAft>
                <a:spcPts val="1000"/>
              </a:spcAft>
              <a:buNone/>
            </a:pPr>
            <a:r>
              <a:rPr i="1" lang="en"/>
              <a:t>TO BE FINALISED: </a:t>
            </a:r>
            <a:r>
              <a:rPr i="1" lang="en">
                <a:solidFill>
                  <a:srgbClr val="139D3D"/>
                </a:solidFill>
              </a:rPr>
              <a:t>How updates are shared with community? Who does that communication? How to prioritise future work?</a:t>
            </a:r>
            <a:endParaRPr i="1">
              <a:solidFill>
                <a:srgbClr val="139D3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2"/>
          <p:cNvSpPr txBox="1"/>
          <p:nvPr>
            <p:ph type="title"/>
          </p:nvPr>
        </p:nvSpPr>
        <p:spPr>
          <a:xfrm>
            <a:off x="1168200" y="212825"/>
            <a:ext cx="68076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governance work, as of October 2023</a:t>
            </a:r>
            <a:endParaRPr/>
          </a:p>
        </p:txBody>
      </p:sp>
      <p:sp>
        <p:nvSpPr>
          <p:cNvPr id="436" name="Google Shape;436;p22"/>
          <p:cNvSpPr txBox="1"/>
          <p:nvPr>
            <p:ph idx="2" type="body"/>
          </p:nvPr>
        </p:nvSpPr>
        <p:spPr>
          <a:xfrm>
            <a:off x="105450" y="933250"/>
            <a:ext cx="4411200" cy="4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E5E5E"/>
                </a:solidFill>
              </a:rPr>
              <a:t>What has surfaced?</a:t>
            </a:r>
            <a:endParaRPr b="1">
              <a:solidFill>
                <a:srgbClr val="5E5E5E"/>
              </a:solidFill>
            </a:endParaRPr>
          </a:p>
          <a:p>
            <a:pPr indent="-317500" lvl="0" marL="457200" rtl="0" algn="l">
              <a:lnSpc>
                <a:spcPct val="115000"/>
              </a:lnSpc>
              <a:spcBef>
                <a:spcPts val="1000"/>
              </a:spcBef>
              <a:spcAft>
                <a:spcPts val="0"/>
              </a:spcAft>
              <a:buSzPts val="1400"/>
              <a:buChar char="-"/>
            </a:pPr>
            <a:r>
              <a:rPr lang="en">
                <a:solidFill>
                  <a:srgbClr val="5E5E5E"/>
                </a:solidFill>
              </a:rPr>
              <a:t>Gov committee expressed to be involved in </a:t>
            </a:r>
            <a:r>
              <a:rPr lang="en">
                <a:solidFill>
                  <a:srgbClr val="139D3D"/>
                </a:solidFill>
              </a:rPr>
              <a:t>advisory capacity</a:t>
            </a:r>
            <a:r>
              <a:rPr lang="en"/>
              <a:t> </a:t>
            </a:r>
            <a:r>
              <a:rPr lang="en">
                <a:solidFill>
                  <a:srgbClr val="5E5E5E"/>
                </a:solidFill>
              </a:rPr>
              <a:t>(2-4 hrs time commitment)</a:t>
            </a:r>
            <a:endParaRPr>
              <a:solidFill>
                <a:srgbClr val="5E5E5E"/>
              </a:solidFill>
            </a:endParaRPr>
          </a:p>
          <a:p>
            <a:pPr indent="-317500" lvl="0" marL="457200" rtl="0" algn="l">
              <a:lnSpc>
                <a:spcPct val="115000"/>
              </a:lnSpc>
              <a:spcBef>
                <a:spcPts val="1000"/>
              </a:spcBef>
              <a:spcAft>
                <a:spcPts val="0"/>
              </a:spcAft>
              <a:buSzPts val="1400"/>
              <a:buChar char="-"/>
            </a:pPr>
            <a:r>
              <a:rPr lang="en">
                <a:solidFill>
                  <a:srgbClr val="139D3D"/>
                </a:solidFill>
              </a:rPr>
              <a:t>Committee meetings </a:t>
            </a:r>
            <a:r>
              <a:rPr lang="en">
                <a:solidFill>
                  <a:srgbClr val="5E5E5E"/>
                </a:solidFill>
              </a:rPr>
              <a:t>are where the OLS team will </a:t>
            </a:r>
            <a:r>
              <a:rPr lang="en">
                <a:solidFill>
                  <a:srgbClr val="139D3D"/>
                </a:solidFill>
              </a:rPr>
              <a:t>escalate</a:t>
            </a:r>
            <a:r>
              <a:rPr lang="en">
                <a:solidFill>
                  <a:srgbClr val="5E5E5E"/>
                </a:solidFill>
              </a:rPr>
              <a:t> a matter to the committee, and vice versa. Urgent issues will use Slack/email → meetings for feedback.</a:t>
            </a:r>
            <a:endParaRPr>
              <a:solidFill>
                <a:srgbClr val="5E5E5E"/>
              </a:solidFill>
            </a:endParaRPr>
          </a:p>
          <a:p>
            <a:pPr indent="-317500" lvl="0" marL="457200" rtl="0" algn="l">
              <a:lnSpc>
                <a:spcPct val="115000"/>
              </a:lnSpc>
              <a:spcBef>
                <a:spcPts val="1000"/>
              </a:spcBef>
              <a:spcAft>
                <a:spcPts val="0"/>
              </a:spcAft>
              <a:buSzPts val="1400"/>
              <a:buChar char="-"/>
            </a:pPr>
            <a:r>
              <a:rPr lang="en">
                <a:solidFill>
                  <a:srgbClr val="5E5E5E"/>
                </a:solidFill>
              </a:rPr>
              <a:t>Many yearly priorities are bound to funding commitments but the</a:t>
            </a:r>
            <a:r>
              <a:rPr lang="en"/>
              <a:t> </a:t>
            </a:r>
            <a:r>
              <a:rPr lang="en">
                <a:solidFill>
                  <a:srgbClr val="139D3D"/>
                </a:solidFill>
              </a:rPr>
              <a:t>committee</a:t>
            </a:r>
            <a:r>
              <a:rPr lang="en">
                <a:solidFill>
                  <a:srgbClr val="139D3D"/>
                </a:solidFill>
              </a:rPr>
              <a:t> will provide accountability</a:t>
            </a:r>
            <a:r>
              <a:rPr lang="en">
                <a:solidFill>
                  <a:srgbClr val="5E5E5E"/>
                </a:solidFill>
              </a:rPr>
              <a:t> through auditing, </a:t>
            </a:r>
            <a:r>
              <a:rPr lang="en">
                <a:solidFill>
                  <a:srgbClr val="5E5E5E"/>
                </a:solidFill>
              </a:rPr>
              <a:t>transparency</a:t>
            </a:r>
            <a:r>
              <a:rPr lang="en">
                <a:solidFill>
                  <a:srgbClr val="5E5E5E"/>
                </a:solidFill>
              </a:rPr>
              <a:t> and fair review processes through which </a:t>
            </a:r>
            <a:r>
              <a:rPr lang="en">
                <a:solidFill>
                  <a:srgbClr val="139D3D"/>
                </a:solidFill>
              </a:rPr>
              <a:t>advice</a:t>
            </a:r>
            <a:r>
              <a:rPr lang="en">
                <a:solidFill>
                  <a:srgbClr val="139D3D"/>
                </a:solidFill>
              </a:rPr>
              <a:t> and recommendations are made </a:t>
            </a:r>
            <a:endParaRPr>
              <a:solidFill>
                <a:srgbClr val="139D3D"/>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Instead of a committee chair, preference for </a:t>
            </a:r>
            <a:r>
              <a:rPr lang="en">
                <a:solidFill>
                  <a:srgbClr val="139D3D"/>
                </a:solidFill>
              </a:rPr>
              <a:t>rotating chair/accountability roles</a:t>
            </a:r>
            <a:r>
              <a:rPr lang="en">
                <a:solidFill>
                  <a:srgbClr val="5E5E5E"/>
                </a:solidFill>
              </a:rPr>
              <a:t> from 2024.</a:t>
            </a:r>
            <a:endParaRPr>
              <a:solidFill>
                <a:srgbClr val="5E5E5E"/>
              </a:solidFill>
            </a:endParaRPr>
          </a:p>
          <a:p>
            <a:pPr indent="0" lvl="0" marL="0" rtl="0" algn="l">
              <a:lnSpc>
                <a:spcPct val="115000"/>
              </a:lnSpc>
              <a:spcBef>
                <a:spcPts val="0"/>
              </a:spcBef>
              <a:spcAft>
                <a:spcPts val="0"/>
              </a:spcAft>
              <a:buNone/>
            </a:pPr>
            <a:r>
              <a:t/>
            </a:r>
            <a:endParaRPr/>
          </a:p>
        </p:txBody>
      </p:sp>
      <p:sp>
        <p:nvSpPr>
          <p:cNvPr id="437" name="Google Shape;437;p22"/>
          <p:cNvSpPr txBox="1"/>
          <p:nvPr>
            <p:ph idx="2" type="body"/>
          </p:nvPr>
        </p:nvSpPr>
        <p:spPr>
          <a:xfrm>
            <a:off x="4636650" y="804075"/>
            <a:ext cx="4411200" cy="40566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t>Expectation alignment</a:t>
            </a:r>
            <a:endParaRPr b="1"/>
          </a:p>
          <a:p>
            <a:pPr indent="-317500" lvl="0" marL="457200" rtl="0" algn="l">
              <a:lnSpc>
                <a:spcPct val="115000"/>
              </a:lnSpc>
              <a:spcBef>
                <a:spcPts val="1000"/>
              </a:spcBef>
              <a:spcAft>
                <a:spcPts val="0"/>
              </a:spcAft>
              <a:buSzPts val="1400"/>
              <a:buChar char="-"/>
            </a:pPr>
            <a:r>
              <a:rPr lang="en"/>
              <a:t>Process documentation still remain a priority for OLS team to clarify how the committee will work. We should finish the review bef</a:t>
            </a:r>
            <a:r>
              <a:rPr lang="en"/>
              <a:t>ore diving into other areas of work. Documents will </a:t>
            </a:r>
            <a:r>
              <a:rPr lang="en"/>
              <a:t>open for the community feedback. </a:t>
            </a:r>
            <a:endParaRPr/>
          </a:p>
          <a:p>
            <a:pPr indent="-317500" lvl="0" marL="457200" rtl="0" algn="l">
              <a:lnSpc>
                <a:spcPct val="115000"/>
              </a:lnSpc>
              <a:spcBef>
                <a:spcPts val="1000"/>
              </a:spcBef>
              <a:spcAft>
                <a:spcPts val="0"/>
              </a:spcAft>
              <a:buSzPts val="1400"/>
              <a:buChar char="-"/>
            </a:pPr>
            <a:r>
              <a:rPr lang="en"/>
              <a:t>Committee would like to involve in other work. We should set priorities for the committee in 2024 for advisory work</a:t>
            </a:r>
            <a:r>
              <a:rPr i="1" lang="en">
                <a:solidFill>
                  <a:srgbClr val="139D3D"/>
                </a:solidFill>
              </a:rPr>
              <a:t>.</a:t>
            </a:r>
            <a:endParaRPr i="1">
              <a:solidFill>
                <a:srgbClr val="139D3D"/>
              </a:solidFill>
            </a:endParaRPr>
          </a:p>
          <a:p>
            <a:pPr indent="-317500" lvl="0" marL="457200" rtl="0" algn="l">
              <a:lnSpc>
                <a:spcPct val="115000"/>
              </a:lnSpc>
              <a:spcBef>
                <a:spcPts val="1000"/>
              </a:spcBef>
              <a:spcAft>
                <a:spcPts val="0"/>
              </a:spcAft>
              <a:buSzPts val="1400"/>
              <a:buChar char="-"/>
            </a:pPr>
            <a:r>
              <a:rPr lang="en">
                <a:solidFill>
                  <a:srgbClr val="5E5E5E"/>
                </a:solidFill>
              </a:rPr>
              <a:t>OLS team continue to maintain documents, take care of logistics, coordinate meetings, take actions based on recommendations. </a:t>
            </a:r>
            <a:endParaRPr>
              <a:solidFill>
                <a:srgbClr val="5E5E5E"/>
              </a:solidFill>
            </a:endParaRPr>
          </a:p>
          <a:p>
            <a:pPr indent="0" lvl="0" marL="0" rtl="0" algn="l">
              <a:lnSpc>
                <a:spcPct val="115000"/>
              </a:lnSpc>
              <a:spcBef>
                <a:spcPts val="1000"/>
              </a:spcBef>
              <a:spcAft>
                <a:spcPts val="0"/>
              </a:spcAft>
              <a:buNone/>
            </a:pPr>
            <a:r>
              <a:rPr b="1" lang="en">
                <a:solidFill>
                  <a:srgbClr val="5E5E5E"/>
                </a:solidFill>
              </a:rPr>
              <a:t>Documents reviewed: </a:t>
            </a:r>
            <a:r>
              <a:rPr lang="en">
                <a:solidFill>
                  <a:srgbClr val="5E5E5E"/>
                </a:solidFill>
              </a:rPr>
              <a:t>See next slide</a:t>
            </a:r>
            <a:endParaRPr>
              <a:solidFill>
                <a:srgbClr val="5E5E5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3"/>
          <p:cNvSpPr txBox="1"/>
          <p:nvPr>
            <p:ph type="title"/>
          </p:nvPr>
        </p:nvSpPr>
        <p:spPr>
          <a:xfrm>
            <a:off x="1168200" y="212825"/>
            <a:ext cx="68076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governance work, as of January 2024</a:t>
            </a:r>
            <a:br>
              <a:rPr lang="en"/>
            </a:br>
            <a:r>
              <a:rPr i="1" lang="en" sz="1900"/>
              <a:t>Document review status</a:t>
            </a:r>
            <a:endParaRPr i="1" sz="1900"/>
          </a:p>
        </p:txBody>
      </p:sp>
      <p:graphicFrame>
        <p:nvGraphicFramePr>
          <p:cNvPr id="443" name="Google Shape;443;p23"/>
          <p:cNvGraphicFramePr/>
          <p:nvPr/>
        </p:nvGraphicFramePr>
        <p:xfrm>
          <a:off x="791425" y="1144100"/>
          <a:ext cx="3000000" cy="3000000"/>
        </p:xfrm>
        <a:graphic>
          <a:graphicData uri="http://schemas.openxmlformats.org/drawingml/2006/table">
            <a:tbl>
              <a:tblPr>
                <a:noFill/>
                <a:tableStyleId>{2D80692E-7CEF-4BA0-A8EC-E229EA76EE69}</a:tableStyleId>
              </a:tblPr>
              <a:tblGrid>
                <a:gridCol w="3885850"/>
                <a:gridCol w="3867450"/>
              </a:tblGrid>
              <a:tr h="284050">
                <a:tc>
                  <a:txBody>
                    <a:bodyPr/>
                    <a:lstStyle/>
                    <a:p>
                      <a:pPr indent="0" lvl="0" marL="0" rtl="0" algn="l">
                        <a:lnSpc>
                          <a:spcPct val="115000"/>
                        </a:lnSpc>
                        <a:spcBef>
                          <a:spcPts val="0"/>
                        </a:spcBef>
                        <a:spcAft>
                          <a:spcPts val="0"/>
                        </a:spcAft>
                        <a:buNone/>
                      </a:pPr>
                      <a:r>
                        <a:rPr b="1" lang="en" sz="1000"/>
                        <a:t>Document</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en" sz="1000"/>
                        <a:t>Status</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r>
              <a:tr h="284050">
                <a:tc>
                  <a:txBody>
                    <a:bodyPr/>
                    <a:lstStyle/>
                    <a:p>
                      <a:pPr indent="0" lvl="0" marL="0" rtl="0" algn="l">
                        <a:lnSpc>
                          <a:spcPct val="115000"/>
                        </a:lnSpc>
                        <a:spcBef>
                          <a:spcPts val="0"/>
                        </a:spcBef>
                        <a:spcAft>
                          <a:spcPts val="0"/>
                        </a:spcAft>
                        <a:buNone/>
                      </a:pPr>
                      <a:r>
                        <a:rPr lang="en" sz="1100"/>
                        <a:t>Onboarding handbook for the Governance Committee of OLS</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Approved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r h="216375">
                <a:tc>
                  <a:txBody>
                    <a:bodyPr/>
                    <a:lstStyle/>
                    <a:p>
                      <a:pPr indent="0" lvl="0" marL="0" rtl="0" algn="l">
                        <a:lnSpc>
                          <a:spcPct val="115000"/>
                        </a:lnSpc>
                        <a:spcBef>
                          <a:spcPts val="0"/>
                        </a:spcBef>
                        <a:spcAft>
                          <a:spcPts val="0"/>
                        </a:spcAft>
                        <a:buNone/>
                      </a:pPr>
                      <a:r>
                        <a:rPr lang="en" sz="1100"/>
                        <a:t>OLS-Vision-and-Mission</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Ongoing with estbalishing organisation Values</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BBC04"/>
                    </a:solidFill>
                  </a:tcPr>
                </a:tc>
              </a:tr>
              <a:tr h="528625">
                <a:tc>
                  <a:txBody>
                    <a:bodyPr/>
                    <a:lstStyle/>
                    <a:p>
                      <a:pPr indent="0" lvl="0" marL="0" rtl="0" algn="l">
                        <a:lnSpc>
                          <a:spcPct val="115000"/>
                        </a:lnSpc>
                        <a:spcBef>
                          <a:spcPts val="0"/>
                        </a:spcBef>
                        <a:spcAft>
                          <a:spcPts val="0"/>
                        </a:spcAft>
                        <a:buNone/>
                      </a:pPr>
                      <a:r>
                        <a:rPr lang="en" sz="1100"/>
                        <a:t>OLS Guiding Principles</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Paused - and internal priority framework was shared:</a:t>
                      </a:r>
                      <a:r>
                        <a:rPr lang="en" sz="1000">
                          <a:uFill>
                            <a:noFill/>
                          </a:uFill>
                          <a:hlinkClick r:id="rId3"/>
                        </a:rPr>
                        <a:t> </a:t>
                      </a:r>
                      <a:r>
                        <a:rPr lang="en" sz="1000" u="sng">
                          <a:solidFill>
                            <a:schemeClr val="hlink"/>
                          </a:solidFill>
                          <a:hlinkClick r:id="rId4"/>
                        </a:rPr>
                        <a:t>https://zenodo.org/records/8349155</a:t>
                      </a:r>
                      <a:endParaRPr sz="1000" u="sng">
                        <a:solidFill>
                          <a:schemeClr val="hlink"/>
                        </a:solidFill>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A4335"/>
                    </a:solidFill>
                  </a:tcPr>
                </a:tc>
              </a:tr>
              <a:tr h="284050">
                <a:tc>
                  <a:txBody>
                    <a:bodyPr/>
                    <a:lstStyle/>
                    <a:p>
                      <a:pPr indent="0" lvl="0" marL="0" rtl="0" algn="l">
                        <a:lnSpc>
                          <a:spcPct val="115000"/>
                        </a:lnSpc>
                        <a:spcBef>
                          <a:spcPts val="0"/>
                        </a:spcBef>
                        <a:spcAft>
                          <a:spcPts val="0"/>
                        </a:spcAft>
                        <a:buNone/>
                      </a:pPr>
                      <a:r>
                        <a:rPr lang="en" sz="1100"/>
                        <a:t>OLS organisation structure and community roles document</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Reviewed. Published on GitHub.</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r h="891550">
                <a:tc>
                  <a:txBody>
                    <a:bodyPr/>
                    <a:lstStyle/>
                    <a:p>
                      <a:pPr indent="0" lvl="0" marL="0" rtl="0" algn="l">
                        <a:lnSpc>
                          <a:spcPct val="115000"/>
                        </a:lnSpc>
                        <a:spcBef>
                          <a:spcPts val="0"/>
                        </a:spcBef>
                        <a:spcAft>
                          <a:spcPts val="0"/>
                        </a:spcAft>
                        <a:buNone/>
                      </a:pPr>
                      <a:r>
                        <a:rPr lang="en" sz="1100"/>
                        <a:t>OLS Organisation chart </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Reviewed, A Miro board was created:</a:t>
                      </a:r>
                      <a:r>
                        <a:rPr lang="en" sz="1000">
                          <a:uFill>
                            <a:noFill/>
                          </a:uFill>
                          <a:hlinkClick r:id="rId5"/>
                        </a:rPr>
                        <a:t> </a:t>
                      </a:r>
                      <a:r>
                        <a:rPr lang="en" sz="1000" u="sng">
                          <a:solidFill>
                            <a:schemeClr val="hlink"/>
                          </a:solidFill>
                          <a:hlinkClick r:id="rId6"/>
                        </a:rPr>
                        <a:t>https://miro.com/app/board/uXjVMo-DiLc=/?share_link_id=229643378131</a:t>
                      </a:r>
                      <a:r>
                        <a:rPr lang="en" sz="1000">
                          <a:solidFill>
                            <a:schemeClr val="dk1"/>
                          </a:solidFill>
                        </a:rPr>
                        <a:t>. Published on GitHub.</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r h="505350">
                <a:tc>
                  <a:txBody>
                    <a:bodyPr/>
                    <a:lstStyle/>
                    <a:p>
                      <a:pPr indent="0" lvl="0" marL="0" rtl="0" algn="l">
                        <a:lnSpc>
                          <a:spcPct val="115000"/>
                        </a:lnSpc>
                        <a:spcBef>
                          <a:spcPts val="0"/>
                        </a:spcBef>
                        <a:spcAft>
                          <a:spcPts val="0"/>
                        </a:spcAft>
                        <a:buNone/>
                      </a:pPr>
                      <a:r>
                        <a:rPr lang="en" sz="1100"/>
                        <a:t>Governance Committee Membership</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R</a:t>
                      </a:r>
                      <a:r>
                        <a:rPr lang="en" sz="1000">
                          <a:solidFill>
                            <a:schemeClr val="dk1"/>
                          </a:solidFill>
                        </a:rPr>
                        <a:t>eviewed. Published on GitHub.</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r h="402375">
                <a:tc>
                  <a:txBody>
                    <a:bodyPr/>
                    <a:lstStyle/>
                    <a:p>
                      <a:pPr indent="0" lvl="0" marL="0" rtl="0" algn="l">
                        <a:lnSpc>
                          <a:spcPct val="115000"/>
                        </a:lnSpc>
                        <a:spcBef>
                          <a:spcPts val="0"/>
                        </a:spcBef>
                        <a:spcAft>
                          <a:spcPts val="0"/>
                        </a:spcAft>
                        <a:buNone/>
                      </a:pPr>
                      <a:r>
                        <a:rPr lang="en" sz="1100"/>
                        <a:t>committee participation and membership</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R</a:t>
                      </a:r>
                      <a:r>
                        <a:rPr lang="en" sz="1000">
                          <a:solidFill>
                            <a:schemeClr val="dk1"/>
                          </a:solidFill>
                        </a:rPr>
                        <a:t>eviewed. Published on GitHub.</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4"/>
          <p:cNvSpPr txBox="1"/>
          <p:nvPr>
            <p:ph type="title"/>
          </p:nvPr>
        </p:nvSpPr>
        <p:spPr>
          <a:xfrm>
            <a:off x="680500" y="212825"/>
            <a:ext cx="68076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January 2024</a:t>
            </a:r>
            <a:endParaRPr/>
          </a:p>
        </p:txBody>
      </p:sp>
      <p:sp>
        <p:nvSpPr>
          <p:cNvPr id="449" name="Google Shape;449;p24"/>
          <p:cNvSpPr txBox="1"/>
          <p:nvPr>
            <p:ph idx="2" type="body"/>
          </p:nvPr>
        </p:nvSpPr>
        <p:spPr>
          <a:xfrm>
            <a:off x="613475" y="791000"/>
            <a:ext cx="6620400" cy="4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E5E5E"/>
                </a:solidFill>
              </a:rPr>
              <a:t>Updates for the committee</a:t>
            </a:r>
            <a:endParaRPr b="1">
              <a:solidFill>
                <a:srgbClr val="5E5E5E"/>
              </a:solidFill>
            </a:endParaRPr>
          </a:p>
          <a:p>
            <a:pPr indent="-317500" lvl="0" marL="457200" rtl="0" algn="l">
              <a:lnSpc>
                <a:spcPct val="115000"/>
              </a:lnSpc>
              <a:spcBef>
                <a:spcPts val="1000"/>
              </a:spcBef>
              <a:spcAft>
                <a:spcPts val="0"/>
              </a:spcAft>
              <a:buSzPts val="1400"/>
              <a:buChar char="-"/>
            </a:pPr>
            <a:r>
              <a:rPr lang="en">
                <a:solidFill>
                  <a:srgbClr val="5E5E5E"/>
                </a:solidFill>
              </a:rPr>
              <a:t>Documents from the review work from 2023 have been </a:t>
            </a:r>
            <a:r>
              <a:rPr lang="en" u="sng">
                <a:solidFill>
                  <a:schemeClr val="hlink"/>
                </a:solidFill>
                <a:hlinkClick r:id="rId3"/>
              </a:rPr>
              <a:t>shared on GitHub</a:t>
            </a:r>
            <a:endParaRPr>
              <a:solidFill>
                <a:srgbClr val="5E5E5E"/>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We will move to the next phase of Governance work: Advisory and feedback support from the Committee</a:t>
            </a:r>
            <a:endParaRPr>
              <a:solidFill>
                <a:srgbClr val="5E5E5E"/>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Monthly meetings will take place, with alternate meeting in different time zones</a:t>
            </a:r>
            <a:endParaRPr>
              <a:solidFill>
                <a:srgbClr val="5E5E5E"/>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OLS team will share updates from their work every month, preferably the week before the meeting takes place</a:t>
            </a:r>
            <a:endParaRPr>
              <a:solidFill>
                <a:srgbClr val="5E5E5E"/>
              </a:solidFill>
            </a:endParaRPr>
          </a:p>
          <a:p>
            <a:pPr indent="-317500" lvl="0" marL="457200" rtl="0" algn="l">
              <a:lnSpc>
                <a:spcPct val="115000"/>
              </a:lnSpc>
              <a:spcBef>
                <a:spcPts val="1000"/>
              </a:spcBef>
              <a:spcAft>
                <a:spcPts val="0"/>
              </a:spcAft>
              <a:buClr>
                <a:srgbClr val="5E5E5E"/>
              </a:buClr>
              <a:buSzPts val="1400"/>
              <a:buChar char="-"/>
            </a:pPr>
            <a:r>
              <a:rPr b="1" lang="en">
                <a:solidFill>
                  <a:srgbClr val="5E5E5E"/>
                </a:solidFill>
              </a:rPr>
              <a:t>Transparency: </a:t>
            </a:r>
            <a:r>
              <a:rPr lang="en">
                <a:solidFill>
                  <a:srgbClr val="5E5E5E"/>
                </a:solidFill>
              </a:rPr>
              <a:t>Summary from the meeting will be shared with the community (discuss how?)</a:t>
            </a:r>
            <a:endParaRPr>
              <a:solidFill>
                <a:srgbClr val="5E5E5E"/>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Archive everything that community should know on the public GitHub</a:t>
            </a:r>
            <a:endParaRPr>
              <a:solidFill>
                <a:srgbClr val="5E5E5E"/>
              </a:solidFill>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9D3D"/>
        </a:solidFill>
      </p:bgPr>
    </p:bg>
    <p:spTree>
      <p:nvGrpSpPr>
        <p:cNvPr id="454" name="Shape 454"/>
        <p:cNvGrpSpPr/>
        <p:nvPr/>
      </p:nvGrpSpPr>
      <p:grpSpPr>
        <a:xfrm>
          <a:off x="0" y="0"/>
          <a:ext cx="0" cy="0"/>
          <a:chOff x="0" y="0"/>
          <a:chExt cx="0" cy="0"/>
        </a:xfrm>
      </p:grpSpPr>
      <p:pic>
        <p:nvPicPr>
          <p:cNvPr id="455" name="Google Shape;455;p25"/>
          <p:cNvPicPr preferRelativeResize="0"/>
          <p:nvPr/>
        </p:nvPicPr>
        <p:blipFill>
          <a:blip r:embed="rId3">
            <a:alphaModFix/>
          </a:blip>
          <a:stretch>
            <a:fillRect/>
          </a:stretch>
        </p:blipFill>
        <p:spPr>
          <a:xfrm>
            <a:off x="0" y="204975"/>
            <a:ext cx="7692636" cy="4838700"/>
          </a:xfrm>
          <a:prstGeom prst="rect">
            <a:avLst/>
          </a:prstGeom>
          <a:noFill/>
          <a:ln>
            <a:noFill/>
          </a:ln>
        </p:spPr>
      </p:pic>
      <p:pic>
        <p:nvPicPr>
          <p:cNvPr id="456" name="Google Shape;456;p25"/>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457" name="Google Shape;457;p25"/>
          <p:cNvPicPr preferRelativeResize="0"/>
          <p:nvPr/>
        </p:nvPicPr>
        <p:blipFill>
          <a:blip r:embed="rId5">
            <a:alphaModFix/>
          </a:blip>
          <a:stretch>
            <a:fillRect/>
          </a:stretch>
        </p:blipFill>
        <p:spPr>
          <a:xfrm>
            <a:off x="0" y="0"/>
            <a:ext cx="9144003" cy="5143501"/>
          </a:xfrm>
          <a:prstGeom prst="rect">
            <a:avLst/>
          </a:prstGeom>
          <a:noFill/>
          <a:ln>
            <a:noFill/>
          </a:ln>
        </p:spPr>
      </p:pic>
      <p:sp>
        <p:nvSpPr>
          <p:cNvPr id="458" name="Google Shape;458;p25"/>
          <p:cNvSpPr txBox="1"/>
          <p:nvPr>
            <p:ph type="title"/>
          </p:nvPr>
        </p:nvSpPr>
        <p:spPr>
          <a:xfrm>
            <a:off x="1396450" y="1733613"/>
            <a:ext cx="60990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will keep this slidedeck live</a:t>
            </a:r>
            <a:endParaRPr b="1"/>
          </a:p>
        </p:txBody>
      </p:sp>
      <p:sp>
        <p:nvSpPr>
          <p:cNvPr id="459" name="Google Shape;459;p25"/>
          <p:cNvSpPr txBox="1"/>
          <p:nvPr>
            <p:ph idx="1" type="body"/>
          </p:nvPr>
        </p:nvSpPr>
        <p:spPr>
          <a:xfrm>
            <a:off x="1396450" y="2280390"/>
            <a:ext cx="60990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for the next meetings and updates will be added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pic>
        <p:nvPicPr>
          <p:cNvPr id="114" name="Google Shape;114;p11"/>
          <p:cNvPicPr preferRelativeResize="0"/>
          <p:nvPr/>
        </p:nvPicPr>
        <p:blipFill>
          <a:blip r:embed="rId3">
            <a:alphaModFix/>
          </a:blip>
          <a:stretch>
            <a:fillRect/>
          </a:stretch>
        </p:blipFill>
        <p:spPr>
          <a:xfrm>
            <a:off x="252550" y="305700"/>
            <a:ext cx="352100" cy="320075"/>
          </a:xfrm>
          <a:prstGeom prst="rect">
            <a:avLst/>
          </a:prstGeom>
          <a:noFill/>
          <a:ln>
            <a:noFill/>
          </a:ln>
        </p:spPr>
      </p:pic>
      <p:sp>
        <p:nvSpPr>
          <p:cNvPr id="115" name="Google Shape;115;p11"/>
          <p:cNvSpPr txBox="1"/>
          <p:nvPr>
            <p:ph type="title"/>
          </p:nvPr>
        </p:nvSpPr>
        <p:spPr>
          <a:xfrm>
            <a:off x="1406925" y="-262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OLS Governance Committee Members</a:t>
            </a:r>
            <a:endParaRPr b="1" sz="1600"/>
          </a:p>
        </p:txBody>
      </p:sp>
      <p:grpSp>
        <p:nvGrpSpPr>
          <p:cNvPr id="116" name="Google Shape;116;p11"/>
          <p:cNvGrpSpPr/>
          <p:nvPr/>
        </p:nvGrpSpPr>
        <p:grpSpPr>
          <a:xfrm>
            <a:off x="517075" y="625775"/>
            <a:ext cx="8109850" cy="2268075"/>
            <a:chOff x="518650" y="2778500"/>
            <a:chExt cx="8109850" cy="2268075"/>
          </a:xfrm>
        </p:grpSpPr>
        <p:grpSp>
          <p:nvGrpSpPr>
            <p:cNvPr id="117" name="Google Shape;117;p11"/>
            <p:cNvGrpSpPr/>
            <p:nvPr/>
          </p:nvGrpSpPr>
          <p:grpSpPr>
            <a:xfrm>
              <a:off x="518650" y="2778500"/>
              <a:ext cx="6444700" cy="1776925"/>
              <a:chOff x="604650" y="1303375"/>
              <a:chExt cx="6444700" cy="1776925"/>
            </a:xfrm>
          </p:grpSpPr>
          <p:pic>
            <p:nvPicPr>
              <p:cNvPr id="118" name="Google Shape;118;p11"/>
              <p:cNvPicPr preferRelativeResize="0"/>
              <p:nvPr/>
            </p:nvPicPr>
            <p:blipFill>
              <a:blip r:embed="rId4">
                <a:alphaModFix/>
              </a:blip>
              <a:stretch>
                <a:fillRect/>
              </a:stretch>
            </p:blipFill>
            <p:spPr>
              <a:xfrm>
                <a:off x="2266637" y="1316612"/>
                <a:ext cx="1458723" cy="1750462"/>
              </a:xfrm>
              <a:prstGeom prst="rect">
                <a:avLst/>
              </a:prstGeom>
              <a:noFill/>
              <a:ln>
                <a:noFill/>
              </a:ln>
            </p:spPr>
          </p:pic>
          <p:pic>
            <p:nvPicPr>
              <p:cNvPr id="119" name="Google Shape;119;p11"/>
              <p:cNvPicPr preferRelativeResize="0"/>
              <p:nvPr/>
            </p:nvPicPr>
            <p:blipFill rotWithShape="1">
              <a:blip r:embed="rId5">
                <a:alphaModFix/>
              </a:blip>
              <a:srcRect b="0" l="14342" r="3562" t="0"/>
              <a:stretch/>
            </p:blipFill>
            <p:spPr>
              <a:xfrm>
                <a:off x="604650" y="1303375"/>
                <a:ext cx="1458725" cy="1776925"/>
              </a:xfrm>
              <a:prstGeom prst="rect">
                <a:avLst/>
              </a:prstGeom>
              <a:noFill/>
              <a:ln>
                <a:noFill/>
              </a:ln>
            </p:spPr>
          </p:pic>
          <p:pic>
            <p:nvPicPr>
              <p:cNvPr id="120" name="Google Shape;120;p11"/>
              <p:cNvPicPr preferRelativeResize="0"/>
              <p:nvPr/>
            </p:nvPicPr>
            <p:blipFill rotWithShape="1">
              <a:blip r:embed="rId6">
                <a:alphaModFix/>
              </a:blip>
              <a:srcRect b="0" l="17904" r="0" t="0"/>
              <a:stretch/>
            </p:blipFill>
            <p:spPr>
              <a:xfrm>
                <a:off x="5590625" y="1303375"/>
                <a:ext cx="1458725" cy="1776925"/>
              </a:xfrm>
              <a:prstGeom prst="rect">
                <a:avLst/>
              </a:prstGeom>
              <a:noFill/>
              <a:ln>
                <a:noFill/>
              </a:ln>
            </p:spPr>
          </p:pic>
        </p:grpSp>
        <p:sp>
          <p:nvSpPr>
            <p:cNvPr id="121" name="Google Shape;121;p11"/>
            <p:cNvSpPr txBox="1"/>
            <p:nvPr/>
          </p:nvSpPr>
          <p:spPr>
            <a:xfrm>
              <a:off x="518700" y="4492475"/>
              <a:ext cx="146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Anelda Van Der Walt</a:t>
              </a:r>
              <a:endParaRPr sz="1200">
                <a:solidFill>
                  <a:srgbClr val="139D3D"/>
                </a:solidFill>
              </a:endParaRPr>
            </a:p>
          </p:txBody>
        </p:sp>
        <p:sp>
          <p:nvSpPr>
            <p:cNvPr id="122" name="Google Shape;122;p11"/>
            <p:cNvSpPr txBox="1"/>
            <p:nvPr/>
          </p:nvSpPr>
          <p:spPr>
            <a:xfrm>
              <a:off x="2176925" y="4492475"/>
              <a:ext cx="16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Batool Almarzouq</a:t>
              </a:r>
              <a:endParaRPr sz="1200">
                <a:solidFill>
                  <a:srgbClr val="139D3D"/>
                </a:solidFill>
              </a:endParaRPr>
            </a:p>
          </p:txBody>
        </p:sp>
        <p:sp>
          <p:nvSpPr>
            <p:cNvPr id="123" name="Google Shape;123;p11"/>
            <p:cNvSpPr txBox="1"/>
            <p:nvPr/>
          </p:nvSpPr>
          <p:spPr>
            <a:xfrm>
              <a:off x="3838350"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Esther Plomp</a:t>
              </a:r>
              <a:endParaRPr sz="1200">
                <a:solidFill>
                  <a:srgbClr val="139D3D"/>
                </a:solidFill>
              </a:endParaRPr>
            </a:p>
          </p:txBody>
        </p:sp>
        <p:sp>
          <p:nvSpPr>
            <p:cNvPr id="124" name="Google Shape;124;p11"/>
            <p:cNvSpPr txBox="1"/>
            <p:nvPr/>
          </p:nvSpPr>
          <p:spPr>
            <a:xfrm>
              <a:off x="5499775"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Hao Ye</a:t>
              </a:r>
              <a:endParaRPr sz="1200">
                <a:solidFill>
                  <a:srgbClr val="139D3D"/>
                </a:solidFill>
              </a:endParaRPr>
            </a:p>
          </p:txBody>
        </p:sp>
        <p:sp>
          <p:nvSpPr>
            <p:cNvPr id="125" name="Google Shape;125;p11"/>
            <p:cNvSpPr txBox="1"/>
            <p:nvPr/>
          </p:nvSpPr>
          <p:spPr>
            <a:xfrm>
              <a:off x="7161200"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Laura Ación</a:t>
              </a:r>
              <a:endParaRPr sz="1200">
                <a:solidFill>
                  <a:srgbClr val="139D3D"/>
                </a:solidFill>
              </a:endParaRPr>
            </a:p>
          </p:txBody>
        </p:sp>
      </p:grpSp>
      <p:grpSp>
        <p:nvGrpSpPr>
          <p:cNvPr id="126" name="Google Shape;126;p11"/>
          <p:cNvGrpSpPr/>
          <p:nvPr/>
        </p:nvGrpSpPr>
        <p:grpSpPr>
          <a:xfrm>
            <a:off x="517088" y="2893850"/>
            <a:ext cx="8109800" cy="2249238"/>
            <a:chOff x="517088" y="473375"/>
            <a:chExt cx="8109800" cy="2249238"/>
          </a:xfrm>
        </p:grpSpPr>
        <p:grpSp>
          <p:nvGrpSpPr>
            <p:cNvPr id="127" name="Google Shape;127;p11"/>
            <p:cNvGrpSpPr/>
            <p:nvPr/>
          </p:nvGrpSpPr>
          <p:grpSpPr>
            <a:xfrm>
              <a:off x="518675" y="473375"/>
              <a:ext cx="8106625" cy="1790152"/>
              <a:chOff x="604650" y="3223975"/>
              <a:chExt cx="8106625" cy="1790152"/>
            </a:xfrm>
          </p:grpSpPr>
          <p:sp>
            <p:nvSpPr>
              <p:cNvPr id="128" name="Google Shape;128;p11"/>
              <p:cNvSpPr/>
              <p:nvPr/>
            </p:nvSpPr>
            <p:spPr>
              <a:xfrm>
                <a:off x="1588450" y="3466850"/>
                <a:ext cx="1310700" cy="221400"/>
              </a:xfrm>
              <a:prstGeom prst="rect">
                <a:avLst/>
              </a:prstGeom>
              <a:noFill/>
              <a:ln>
                <a:noFill/>
              </a:ln>
            </p:spPr>
            <p:txBody>
              <a:bodyPr anchorCtr="0" anchor="t" bIns="0" lIns="0" spcFirstLastPara="1" rIns="0" wrap="square" tIns="0">
                <a:noAutofit/>
              </a:bodyPr>
              <a:lstStyle/>
              <a:p>
                <a:pPr indent="0" lvl="0" marL="0" marR="0" rtl="0" algn="l">
                  <a:lnSpc>
                    <a:spcPct val="117500"/>
                  </a:lnSpc>
                  <a:spcBef>
                    <a:spcPts val="0"/>
                  </a:spcBef>
                  <a:spcAft>
                    <a:spcPts val="0"/>
                  </a:spcAft>
                  <a:buNone/>
                </a:pPr>
                <a:r>
                  <a:rPr b="1" i="0" lang="en" u="none" cap="none" strike="noStrike">
                    <a:solidFill>
                      <a:srgbClr val="FFFFFF"/>
                    </a:solidFill>
                    <a:latin typeface="Raleway"/>
                    <a:ea typeface="Raleway"/>
                    <a:cs typeface="Raleway"/>
                    <a:sym typeface="Raleway"/>
                  </a:rPr>
                  <a:t>Bérénice Batut</a:t>
                </a:r>
                <a:endParaRPr b="0" i="0" u="none" cap="none" strike="noStrike">
                  <a:solidFill>
                    <a:schemeClr val="dk1"/>
                  </a:solidFill>
                  <a:latin typeface="Calibri"/>
                  <a:ea typeface="Calibri"/>
                  <a:cs typeface="Calibri"/>
                  <a:sym typeface="Calibri"/>
                </a:endParaRPr>
              </a:p>
            </p:txBody>
          </p:sp>
          <p:sp>
            <p:nvSpPr>
              <p:cNvPr id="129" name="Google Shape;129;p11"/>
              <p:cNvSpPr/>
              <p:nvPr/>
            </p:nvSpPr>
            <p:spPr>
              <a:xfrm>
                <a:off x="4708950" y="3466850"/>
                <a:ext cx="1310700" cy="221400"/>
              </a:xfrm>
              <a:prstGeom prst="rect">
                <a:avLst/>
              </a:prstGeom>
              <a:noFill/>
              <a:ln>
                <a:noFill/>
              </a:ln>
            </p:spPr>
            <p:txBody>
              <a:bodyPr anchorCtr="0" anchor="t" bIns="0" lIns="0" spcFirstLastPara="1" rIns="0" wrap="square" tIns="0">
                <a:noAutofit/>
              </a:bodyPr>
              <a:lstStyle/>
              <a:p>
                <a:pPr indent="0" lvl="0" marL="0" marR="0" rtl="0" algn="l">
                  <a:lnSpc>
                    <a:spcPct val="117500"/>
                  </a:lnSpc>
                  <a:spcBef>
                    <a:spcPts val="0"/>
                  </a:spcBef>
                  <a:spcAft>
                    <a:spcPts val="0"/>
                  </a:spcAft>
                  <a:buNone/>
                </a:pPr>
                <a:r>
                  <a:rPr b="1" i="0" lang="en" u="none" cap="none" strike="noStrike">
                    <a:solidFill>
                      <a:srgbClr val="FFFFFF"/>
                    </a:solidFill>
                    <a:latin typeface="Raleway"/>
                    <a:ea typeface="Raleway"/>
                    <a:cs typeface="Raleway"/>
                    <a:sym typeface="Raleway"/>
                  </a:rPr>
                  <a:t>Malvika Sharan</a:t>
                </a:r>
                <a:endParaRPr b="0" i="0" u="none" cap="none" strike="noStrike">
                  <a:solidFill>
                    <a:schemeClr val="dk1"/>
                  </a:solidFill>
                  <a:latin typeface="Calibri"/>
                  <a:ea typeface="Calibri"/>
                  <a:cs typeface="Calibri"/>
                  <a:sym typeface="Calibri"/>
                </a:endParaRPr>
              </a:p>
            </p:txBody>
          </p:sp>
          <p:pic>
            <p:nvPicPr>
              <p:cNvPr id="130" name="Google Shape;130;p11"/>
              <p:cNvPicPr preferRelativeResize="0"/>
              <p:nvPr/>
            </p:nvPicPr>
            <p:blipFill rotWithShape="1">
              <a:blip r:embed="rId7">
                <a:alphaModFix/>
              </a:blip>
              <a:srcRect b="39739" l="19630" r="26878" t="-3928"/>
              <a:stretch/>
            </p:blipFill>
            <p:spPr>
              <a:xfrm>
                <a:off x="604650" y="3237200"/>
                <a:ext cx="1458724" cy="1750476"/>
              </a:xfrm>
              <a:prstGeom prst="rect">
                <a:avLst/>
              </a:prstGeom>
              <a:noFill/>
              <a:ln>
                <a:noFill/>
              </a:ln>
            </p:spPr>
          </p:pic>
          <p:pic>
            <p:nvPicPr>
              <p:cNvPr id="131" name="Google Shape;131;p11"/>
              <p:cNvPicPr preferRelativeResize="0"/>
              <p:nvPr/>
            </p:nvPicPr>
            <p:blipFill rotWithShape="1">
              <a:blip r:embed="rId8">
                <a:alphaModFix/>
              </a:blip>
              <a:srcRect b="21476" l="17295" r="18242" t="0"/>
              <a:stretch/>
            </p:blipFill>
            <p:spPr>
              <a:xfrm>
                <a:off x="2266625" y="3237200"/>
                <a:ext cx="1458725" cy="1776925"/>
              </a:xfrm>
              <a:prstGeom prst="rect">
                <a:avLst/>
              </a:prstGeom>
              <a:noFill/>
              <a:ln>
                <a:noFill/>
              </a:ln>
            </p:spPr>
          </p:pic>
          <p:pic>
            <p:nvPicPr>
              <p:cNvPr id="132" name="Google Shape;132;p11"/>
              <p:cNvPicPr preferRelativeResize="0"/>
              <p:nvPr/>
            </p:nvPicPr>
            <p:blipFill rotWithShape="1">
              <a:blip r:embed="rId9">
                <a:alphaModFix/>
              </a:blip>
              <a:srcRect b="25164" l="11834" r="25347" t="17446"/>
              <a:stretch/>
            </p:blipFill>
            <p:spPr>
              <a:xfrm>
                <a:off x="3928600" y="3237200"/>
                <a:ext cx="1458724" cy="1776927"/>
              </a:xfrm>
              <a:prstGeom prst="rect">
                <a:avLst/>
              </a:prstGeom>
              <a:noFill/>
              <a:ln>
                <a:noFill/>
              </a:ln>
            </p:spPr>
          </p:pic>
          <p:pic>
            <p:nvPicPr>
              <p:cNvPr id="133" name="Google Shape;133;p11"/>
              <p:cNvPicPr preferRelativeResize="0"/>
              <p:nvPr/>
            </p:nvPicPr>
            <p:blipFill rotWithShape="1">
              <a:blip r:embed="rId10">
                <a:alphaModFix/>
              </a:blip>
              <a:srcRect b="0" l="0" r="0" t="8642"/>
              <a:stretch/>
            </p:blipFill>
            <p:spPr>
              <a:xfrm>
                <a:off x="5590575" y="3237199"/>
                <a:ext cx="1458725" cy="1776925"/>
              </a:xfrm>
              <a:prstGeom prst="rect">
                <a:avLst/>
              </a:prstGeom>
              <a:noFill/>
              <a:ln>
                <a:noFill/>
              </a:ln>
            </p:spPr>
          </p:pic>
          <p:pic>
            <p:nvPicPr>
              <p:cNvPr id="134" name="Google Shape;134;p11"/>
              <p:cNvPicPr preferRelativeResize="0"/>
              <p:nvPr/>
            </p:nvPicPr>
            <p:blipFill rotWithShape="1">
              <a:blip r:embed="rId11">
                <a:alphaModFix/>
              </a:blip>
              <a:srcRect b="18500" l="0" r="10793" t="0"/>
              <a:stretch/>
            </p:blipFill>
            <p:spPr>
              <a:xfrm>
                <a:off x="7252550" y="3223975"/>
                <a:ext cx="1458725" cy="1776925"/>
              </a:xfrm>
              <a:prstGeom prst="rect">
                <a:avLst/>
              </a:prstGeom>
              <a:noFill/>
              <a:ln>
                <a:noFill/>
              </a:ln>
            </p:spPr>
          </p:pic>
        </p:grpSp>
        <p:sp>
          <p:nvSpPr>
            <p:cNvPr id="135" name="Google Shape;135;p11"/>
            <p:cNvSpPr txBox="1"/>
            <p:nvPr/>
          </p:nvSpPr>
          <p:spPr>
            <a:xfrm>
              <a:off x="517088" y="2168513"/>
              <a:ext cx="146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Laurah Nyasita Ondari</a:t>
              </a:r>
              <a:endParaRPr sz="1200">
                <a:solidFill>
                  <a:srgbClr val="139D3D"/>
                </a:solidFill>
              </a:endParaRPr>
            </a:p>
          </p:txBody>
        </p:sp>
        <p:sp>
          <p:nvSpPr>
            <p:cNvPr id="136" name="Google Shape;136;p11"/>
            <p:cNvSpPr txBox="1"/>
            <p:nvPr/>
          </p:nvSpPr>
          <p:spPr>
            <a:xfrm>
              <a:off x="2175300" y="2168525"/>
              <a:ext cx="16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Rowland Mosbergen</a:t>
              </a:r>
              <a:endParaRPr sz="1200">
                <a:solidFill>
                  <a:srgbClr val="139D3D"/>
                </a:solidFill>
              </a:endParaRPr>
            </a:p>
          </p:txBody>
        </p:sp>
        <p:sp>
          <p:nvSpPr>
            <p:cNvPr id="137" name="Google Shape;137;p11"/>
            <p:cNvSpPr txBox="1"/>
            <p:nvPr/>
          </p:nvSpPr>
          <p:spPr>
            <a:xfrm>
              <a:off x="3836738"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Sara El Gebali</a:t>
              </a:r>
              <a:endParaRPr sz="1200">
                <a:solidFill>
                  <a:srgbClr val="139D3D"/>
                </a:solidFill>
              </a:endParaRPr>
            </a:p>
          </p:txBody>
        </p:sp>
        <p:sp>
          <p:nvSpPr>
            <p:cNvPr id="138" name="Google Shape;138;p11"/>
            <p:cNvSpPr txBox="1"/>
            <p:nvPr/>
          </p:nvSpPr>
          <p:spPr>
            <a:xfrm>
              <a:off x="5498163"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Saranjeet Kaur</a:t>
              </a:r>
              <a:endParaRPr sz="1200">
                <a:solidFill>
                  <a:srgbClr val="139D3D"/>
                </a:solidFill>
              </a:endParaRPr>
            </a:p>
          </p:txBody>
        </p:sp>
        <p:sp>
          <p:nvSpPr>
            <p:cNvPr id="139" name="Google Shape;139;p11"/>
            <p:cNvSpPr txBox="1"/>
            <p:nvPr/>
          </p:nvSpPr>
          <p:spPr>
            <a:xfrm>
              <a:off x="7159588"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Stephen Klusza</a:t>
              </a:r>
              <a:endParaRPr sz="1200">
                <a:solidFill>
                  <a:srgbClr val="139D3D"/>
                </a:solidFill>
              </a:endParaRPr>
            </a:p>
          </p:txBody>
        </p:sp>
      </p:grpSp>
      <p:pic>
        <p:nvPicPr>
          <p:cNvPr id="140" name="Google Shape;140;p11"/>
          <p:cNvPicPr preferRelativeResize="0"/>
          <p:nvPr/>
        </p:nvPicPr>
        <p:blipFill rotWithShape="1">
          <a:blip r:embed="rId12">
            <a:alphaModFix/>
          </a:blip>
          <a:srcRect b="22486" l="18451" r="19463" t="9904"/>
          <a:stretch/>
        </p:blipFill>
        <p:spPr>
          <a:xfrm>
            <a:off x="3850350" y="625775"/>
            <a:ext cx="1443300" cy="1767300"/>
          </a:xfrm>
          <a:prstGeom prst="rect">
            <a:avLst/>
          </a:prstGeom>
          <a:noFill/>
          <a:ln>
            <a:noFill/>
          </a:ln>
        </p:spPr>
      </p:pic>
      <p:pic>
        <p:nvPicPr>
          <p:cNvPr id="141" name="Google Shape;141;p11"/>
          <p:cNvPicPr preferRelativeResize="0"/>
          <p:nvPr/>
        </p:nvPicPr>
        <p:blipFill rotWithShape="1">
          <a:blip r:embed="rId13">
            <a:alphaModFix/>
          </a:blip>
          <a:srcRect b="0" l="11743" r="6590" t="0"/>
          <a:stretch/>
        </p:blipFill>
        <p:spPr>
          <a:xfrm>
            <a:off x="7183600" y="625775"/>
            <a:ext cx="1443300" cy="176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 name="Shape 146"/>
        <p:cNvGrpSpPr/>
        <p:nvPr/>
      </p:nvGrpSpPr>
      <p:grpSpPr>
        <a:xfrm>
          <a:off x="0" y="0"/>
          <a:ext cx="0" cy="0"/>
          <a:chOff x="0" y="0"/>
          <a:chExt cx="0" cy="0"/>
        </a:xfrm>
      </p:grpSpPr>
      <p:pic>
        <p:nvPicPr>
          <p:cNvPr id="147" name="Google Shape;147;p1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48" name="Google Shape;148;p12"/>
          <p:cNvPicPr preferRelativeResize="0"/>
          <p:nvPr/>
        </p:nvPicPr>
        <p:blipFill rotWithShape="1">
          <a:blip r:embed="rId4">
            <a:alphaModFix/>
          </a:blip>
          <a:srcRect b="13028" l="0" r="0" t="6150"/>
          <a:stretch/>
        </p:blipFill>
        <p:spPr>
          <a:xfrm>
            <a:off x="481275" y="1563600"/>
            <a:ext cx="1501200" cy="1617800"/>
          </a:xfrm>
          <a:prstGeom prst="rect">
            <a:avLst/>
          </a:prstGeom>
          <a:noFill/>
          <a:ln>
            <a:noFill/>
          </a:ln>
        </p:spPr>
      </p:pic>
      <p:sp>
        <p:nvSpPr>
          <p:cNvPr id="149" name="Google Shape;149;p12"/>
          <p:cNvSpPr/>
          <p:nvPr/>
        </p:nvSpPr>
        <p:spPr>
          <a:xfrm>
            <a:off x="481150" y="3273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Patricia Herterich</a:t>
            </a:r>
            <a:endParaRPr b="0" i="0" u="none" cap="none" strike="noStrike">
              <a:solidFill>
                <a:srgbClr val="139D3D"/>
              </a:solidFill>
              <a:latin typeface="Calibri"/>
              <a:ea typeface="Calibri"/>
              <a:cs typeface="Calibri"/>
              <a:sym typeface="Calibri"/>
            </a:endParaRPr>
          </a:p>
        </p:txBody>
      </p:sp>
      <p:sp>
        <p:nvSpPr>
          <p:cNvPr id="150" name="Google Shape;150;p12"/>
          <p:cNvSpPr/>
          <p:nvPr/>
        </p:nvSpPr>
        <p:spPr>
          <a:xfrm>
            <a:off x="481425" y="562413"/>
            <a:ext cx="15009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OLS Secretary</a:t>
            </a:r>
            <a:endParaRPr b="0" i="0" u="none" cap="none" strike="noStrike">
              <a:solidFill>
                <a:srgbClr val="701C7F"/>
              </a:solidFill>
              <a:latin typeface="Calibri"/>
              <a:ea typeface="Calibri"/>
              <a:cs typeface="Calibri"/>
              <a:sym typeface="Calibri"/>
            </a:endParaRPr>
          </a:p>
        </p:txBody>
      </p:sp>
      <p:sp>
        <p:nvSpPr>
          <p:cNvPr id="151" name="Google Shape;151;p12"/>
          <p:cNvSpPr/>
          <p:nvPr/>
        </p:nvSpPr>
        <p:spPr>
          <a:xfrm>
            <a:off x="2332950" y="4092525"/>
            <a:ext cx="32079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Accountable (Liaisons)</a:t>
            </a:r>
            <a:endParaRPr b="0" i="0" u="none" cap="none" strike="noStrike">
              <a:solidFill>
                <a:srgbClr val="701C7F"/>
              </a:solidFill>
              <a:latin typeface="Calibri"/>
              <a:ea typeface="Calibri"/>
              <a:cs typeface="Calibri"/>
              <a:sym typeface="Calibri"/>
            </a:endParaRPr>
          </a:p>
        </p:txBody>
      </p:sp>
      <p:sp>
        <p:nvSpPr>
          <p:cNvPr id="152" name="Google Shape;152;p12"/>
          <p:cNvSpPr/>
          <p:nvPr/>
        </p:nvSpPr>
        <p:spPr>
          <a:xfrm>
            <a:off x="2332950" y="3273300"/>
            <a:ext cx="15009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Malvika Sharan</a:t>
            </a:r>
            <a:endParaRPr b="1">
              <a:solidFill>
                <a:srgbClr val="139D3D"/>
              </a:solidFill>
              <a:latin typeface="Raleway"/>
              <a:ea typeface="Raleway"/>
              <a:cs typeface="Raleway"/>
              <a:sym typeface="Raleway"/>
            </a:endParaRPr>
          </a:p>
          <a:p>
            <a:pPr indent="0" lvl="0" marL="0" marR="0" rtl="0" algn="ctr">
              <a:lnSpc>
                <a:spcPct val="117500"/>
              </a:lnSpc>
              <a:spcBef>
                <a:spcPts val="0"/>
              </a:spcBef>
              <a:spcAft>
                <a:spcPts val="0"/>
              </a:spcAft>
              <a:buNone/>
            </a:pPr>
            <a:r>
              <a:rPr i="1" lang="en">
                <a:solidFill>
                  <a:srgbClr val="020887"/>
                </a:solidFill>
                <a:latin typeface="Raleway"/>
                <a:ea typeface="Raleway"/>
                <a:cs typeface="Raleway"/>
                <a:sym typeface="Raleway"/>
              </a:rPr>
              <a:t>0.1 FTE</a:t>
            </a:r>
            <a:endParaRPr i="1">
              <a:solidFill>
                <a:srgbClr val="020887"/>
              </a:solidFill>
              <a:latin typeface="Raleway"/>
              <a:ea typeface="Raleway"/>
              <a:cs typeface="Raleway"/>
              <a:sym typeface="Raleway"/>
            </a:endParaRPr>
          </a:p>
        </p:txBody>
      </p:sp>
      <p:sp>
        <p:nvSpPr>
          <p:cNvPr id="153" name="Google Shape;153;p12"/>
          <p:cNvSpPr/>
          <p:nvPr/>
        </p:nvSpPr>
        <p:spPr>
          <a:xfrm>
            <a:off x="4031600" y="3273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Yo Yehudi</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0.6 FTE</a:t>
            </a:r>
            <a:endParaRPr b="1">
              <a:solidFill>
                <a:srgbClr val="020887"/>
              </a:solidFill>
              <a:latin typeface="Raleway"/>
              <a:ea typeface="Raleway"/>
              <a:cs typeface="Raleway"/>
              <a:sym typeface="Raleway"/>
            </a:endParaRPr>
          </a:p>
        </p:txBody>
      </p:sp>
      <p:sp>
        <p:nvSpPr>
          <p:cNvPr id="154" name="Google Shape;154;p12"/>
          <p:cNvSpPr/>
          <p:nvPr/>
        </p:nvSpPr>
        <p:spPr>
          <a:xfrm>
            <a:off x="5730550" y="3273300"/>
            <a:ext cx="13974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Bérénice Batut</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0.1 FTE</a:t>
            </a:r>
            <a:endParaRPr b="1">
              <a:solidFill>
                <a:srgbClr val="020887"/>
              </a:solidFill>
              <a:latin typeface="Raleway"/>
              <a:ea typeface="Raleway"/>
              <a:cs typeface="Raleway"/>
              <a:sym typeface="Raleway"/>
            </a:endParaRPr>
          </a:p>
        </p:txBody>
      </p:sp>
      <p:sp>
        <p:nvSpPr>
          <p:cNvPr id="155" name="Google Shape;155;p12"/>
          <p:cNvSpPr/>
          <p:nvPr/>
        </p:nvSpPr>
        <p:spPr>
          <a:xfrm>
            <a:off x="7325700" y="3273300"/>
            <a:ext cx="13974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Emmy Tsang</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0.1 FTE</a:t>
            </a:r>
            <a:endParaRPr b="1">
              <a:solidFill>
                <a:srgbClr val="020887"/>
              </a:solidFill>
              <a:latin typeface="Raleway"/>
              <a:ea typeface="Raleway"/>
              <a:cs typeface="Raleway"/>
              <a:sym typeface="Raleway"/>
            </a:endParaRPr>
          </a:p>
        </p:txBody>
      </p:sp>
      <p:pic>
        <p:nvPicPr>
          <p:cNvPr id="156" name="Google Shape;156;p12"/>
          <p:cNvPicPr preferRelativeResize="0"/>
          <p:nvPr/>
        </p:nvPicPr>
        <p:blipFill rotWithShape="1">
          <a:blip r:embed="rId5">
            <a:alphaModFix/>
          </a:blip>
          <a:srcRect b="22988" l="15730" r="12830" t="0"/>
          <a:stretch/>
        </p:blipFill>
        <p:spPr>
          <a:xfrm>
            <a:off x="2337125" y="1563600"/>
            <a:ext cx="1500800" cy="1617800"/>
          </a:xfrm>
          <a:prstGeom prst="rect">
            <a:avLst/>
          </a:prstGeom>
          <a:noFill/>
          <a:ln>
            <a:noFill/>
          </a:ln>
        </p:spPr>
      </p:pic>
      <p:pic>
        <p:nvPicPr>
          <p:cNvPr id="157" name="Google Shape;157;p12"/>
          <p:cNvPicPr preferRelativeResize="0"/>
          <p:nvPr/>
        </p:nvPicPr>
        <p:blipFill rotWithShape="1">
          <a:blip r:embed="rId6">
            <a:alphaModFix/>
          </a:blip>
          <a:srcRect b="36220" l="61313" r="15320" t="34017"/>
          <a:stretch/>
        </p:blipFill>
        <p:spPr>
          <a:xfrm>
            <a:off x="4040175" y="1563600"/>
            <a:ext cx="1500800" cy="1617800"/>
          </a:xfrm>
          <a:prstGeom prst="rect">
            <a:avLst/>
          </a:prstGeom>
          <a:noFill/>
          <a:ln>
            <a:noFill/>
          </a:ln>
        </p:spPr>
      </p:pic>
      <p:pic>
        <p:nvPicPr>
          <p:cNvPr id="158" name="Google Shape;158;p12"/>
          <p:cNvPicPr preferRelativeResize="0"/>
          <p:nvPr/>
        </p:nvPicPr>
        <p:blipFill rotWithShape="1">
          <a:blip r:embed="rId7">
            <a:alphaModFix/>
          </a:blip>
          <a:srcRect b="33142" l="12273" r="58750" t="16535"/>
          <a:stretch/>
        </p:blipFill>
        <p:spPr>
          <a:xfrm>
            <a:off x="5743225" y="1563600"/>
            <a:ext cx="1397276" cy="1617800"/>
          </a:xfrm>
          <a:prstGeom prst="rect">
            <a:avLst/>
          </a:prstGeom>
          <a:noFill/>
          <a:ln>
            <a:noFill/>
          </a:ln>
        </p:spPr>
      </p:pic>
      <p:pic>
        <p:nvPicPr>
          <p:cNvPr id="159" name="Google Shape;159;p12"/>
          <p:cNvPicPr preferRelativeResize="0"/>
          <p:nvPr/>
        </p:nvPicPr>
        <p:blipFill rotWithShape="1">
          <a:blip r:embed="rId8">
            <a:alphaModFix/>
          </a:blip>
          <a:srcRect b="3633" l="37555" r="38871" t="0"/>
          <a:stretch/>
        </p:blipFill>
        <p:spPr>
          <a:xfrm>
            <a:off x="7342750" y="1563600"/>
            <a:ext cx="1397402" cy="1617800"/>
          </a:xfrm>
          <a:prstGeom prst="rect">
            <a:avLst/>
          </a:prstGeom>
          <a:noFill/>
          <a:ln>
            <a:noFill/>
          </a:ln>
        </p:spPr>
      </p:pic>
      <p:sp>
        <p:nvSpPr>
          <p:cNvPr id="160" name="Google Shape;160;p12"/>
          <p:cNvSpPr/>
          <p:nvPr/>
        </p:nvSpPr>
        <p:spPr>
          <a:xfrm>
            <a:off x="4040175" y="3778425"/>
            <a:ext cx="47001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Consulted &amp; </a:t>
            </a:r>
            <a:r>
              <a:rPr b="1" lang="en">
                <a:solidFill>
                  <a:srgbClr val="701C7F"/>
                </a:solidFill>
                <a:latin typeface="Raleway"/>
                <a:ea typeface="Raleway"/>
                <a:cs typeface="Raleway"/>
                <a:sym typeface="Raleway"/>
              </a:rPr>
              <a:t>Informed</a:t>
            </a:r>
            <a:endParaRPr b="0" i="0" u="none" cap="none" strike="noStrike">
              <a:solidFill>
                <a:srgbClr val="701C7F"/>
              </a:solidFill>
              <a:latin typeface="Calibri"/>
              <a:ea typeface="Calibri"/>
              <a:cs typeface="Calibri"/>
              <a:sym typeface="Calibri"/>
            </a:endParaRPr>
          </a:p>
        </p:txBody>
      </p:sp>
      <p:sp>
        <p:nvSpPr>
          <p:cNvPr id="161" name="Google Shape;161;p12"/>
          <p:cNvSpPr txBox="1"/>
          <p:nvPr>
            <p:ph type="title"/>
          </p:nvPr>
        </p:nvSpPr>
        <p:spPr>
          <a:xfrm>
            <a:off x="404400" y="0"/>
            <a:ext cx="83352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OLS Team and Board’s involvement in Governance work</a:t>
            </a:r>
            <a:endParaRPr b="1" sz="1600"/>
          </a:p>
        </p:txBody>
      </p:sp>
      <p:sp>
        <p:nvSpPr>
          <p:cNvPr id="162" name="Google Shape;162;p12"/>
          <p:cNvSpPr/>
          <p:nvPr/>
        </p:nvSpPr>
        <p:spPr>
          <a:xfrm>
            <a:off x="2337075" y="565425"/>
            <a:ext cx="63861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OLS Board</a:t>
            </a:r>
            <a:endParaRPr b="0" i="0" u="none" cap="none" strike="noStrike">
              <a:solidFill>
                <a:srgbClr val="701C7F"/>
              </a:solidFill>
              <a:latin typeface="Calibri"/>
              <a:ea typeface="Calibri"/>
              <a:cs typeface="Calibri"/>
              <a:sym typeface="Calibri"/>
            </a:endParaRPr>
          </a:p>
        </p:txBody>
      </p:sp>
      <p:sp>
        <p:nvSpPr>
          <p:cNvPr id="163" name="Google Shape;163;p12"/>
          <p:cNvSpPr/>
          <p:nvPr/>
        </p:nvSpPr>
        <p:spPr>
          <a:xfrm>
            <a:off x="481275" y="3778425"/>
            <a:ext cx="33525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Responsible</a:t>
            </a:r>
            <a:endParaRPr b="0" i="0" u="none" cap="none" strike="noStrike">
              <a:solidFill>
                <a:srgbClr val="701C7F"/>
              </a:solidFill>
              <a:latin typeface="Calibri"/>
              <a:ea typeface="Calibri"/>
              <a:cs typeface="Calibri"/>
              <a:sym typeface="Calibri"/>
            </a:endParaRPr>
          </a:p>
        </p:txBody>
      </p:sp>
      <p:sp>
        <p:nvSpPr>
          <p:cNvPr id="164" name="Google Shape;164;p12"/>
          <p:cNvSpPr/>
          <p:nvPr/>
        </p:nvSpPr>
        <p:spPr>
          <a:xfrm>
            <a:off x="4040175" y="988325"/>
            <a:ext cx="1492500" cy="423000"/>
          </a:xfrm>
          <a:prstGeom prst="rect">
            <a:avLst/>
          </a:prstGeom>
          <a:noFill/>
          <a:ln cap="flat" cmpd="sng" w="9525">
            <a:solidFill>
              <a:srgbClr val="701C7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Executive Director &amp; </a:t>
            </a:r>
            <a:endParaRPr sz="1200">
              <a:solidFill>
                <a:srgbClr val="5E5E5E"/>
              </a:solidFill>
              <a:latin typeface="Raleway"/>
              <a:ea typeface="Raleway"/>
              <a:cs typeface="Raleway"/>
              <a:sym typeface="Raleway"/>
            </a:endParaRPr>
          </a:p>
        </p:txBody>
      </p:sp>
      <p:sp>
        <p:nvSpPr>
          <p:cNvPr id="165" name="Google Shape;165;p12"/>
          <p:cNvSpPr/>
          <p:nvPr/>
        </p:nvSpPr>
        <p:spPr>
          <a:xfrm>
            <a:off x="2336925" y="988313"/>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Partnership &amp; Strategy</a:t>
            </a:r>
            <a:endParaRPr i="0" sz="1200" u="none" cap="none" strike="noStrike">
              <a:solidFill>
                <a:srgbClr val="5E5E5E"/>
              </a:solidFill>
              <a:latin typeface="Calibri"/>
              <a:ea typeface="Calibri"/>
              <a:cs typeface="Calibri"/>
              <a:sym typeface="Calibri"/>
            </a:endParaRPr>
          </a:p>
        </p:txBody>
      </p:sp>
      <p:sp>
        <p:nvSpPr>
          <p:cNvPr id="166" name="Google Shape;166;p12"/>
          <p:cNvSpPr/>
          <p:nvPr/>
        </p:nvSpPr>
        <p:spPr>
          <a:xfrm>
            <a:off x="5726275" y="988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Technology &amp; Learning</a:t>
            </a:r>
            <a:endParaRPr i="0" sz="1200" u="none" cap="none" strike="noStrike">
              <a:solidFill>
                <a:srgbClr val="5E5E5E"/>
              </a:solidFill>
              <a:latin typeface="Calibri"/>
              <a:ea typeface="Calibri"/>
              <a:cs typeface="Calibri"/>
              <a:sym typeface="Calibri"/>
            </a:endParaRPr>
          </a:p>
        </p:txBody>
      </p:sp>
      <p:sp>
        <p:nvSpPr>
          <p:cNvPr id="167" name="Google Shape;167;p12"/>
          <p:cNvSpPr/>
          <p:nvPr/>
        </p:nvSpPr>
        <p:spPr>
          <a:xfrm>
            <a:off x="7290850" y="988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Operations &amp; Finance</a:t>
            </a:r>
            <a:endParaRPr i="0" sz="1200" u="none" cap="none" strike="noStrike">
              <a:solidFill>
                <a:srgbClr val="5E5E5E"/>
              </a:solidFill>
              <a:latin typeface="Calibri"/>
              <a:ea typeface="Calibri"/>
              <a:cs typeface="Calibri"/>
              <a:sym typeface="Calibri"/>
            </a:endParaRPr>
          </a:p>
        </p:txBody>
      </p:sp>
      <p:sp>
        <p:nvSpPr>
          <p:cNvPr id="168" name="Google Shape;168;p12"/>
          <p:cNvSpPr/>
          <p:nvPr/>
        </p:nvSpPr>
        <p:spPr>
          <a:xfrm>
            <a:off x="481150" y="988313"/>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Fellowship &amp; Finance Manager</a:t>
            </a:r>
            <a:endParaRPr i="0" sz="1200" u="none" cap="none" strike="noStrike">
              <a:solidFill>
                <a:srgbClr val="5E5E5E"/>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pic>
        <p:nvPicPr>
          <p:cNvPr descr="preencoded.png" id="174" name="Google Shape;174;p13"/>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175" name="Google Shape;175;p1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176" name="Google Shape;176;p1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77" name="Google Shape;177;p13"/>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178" name="Google Shape;178;p13"/>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182" name="Google Shape;182;p13"/>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3" name="Google Shape;183;p13"/>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187" name="Google Shape;187;p13"/>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13"/>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191" name="Google Shape;191;p13"/>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3" name="Google Shape;193;p13"/>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6" name="Google Shape;196;p13"/>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197" name="Google Shape;197;p13"/>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200" name="Google Shape;200;p13"/>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01" name="Google Shape;201;p13"/>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02" name="Google Shape;202;p13"/>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03" name="Google Shape;203;p13"/>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04" name="Google Shape;204;p13"/>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05" name="Google Shape;205;p13"/>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206" name="Google Shape;206;p13"/>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established.</a:t>
            </a:r>
            <a:endParaRPr sz="800">
              <a:solidFill>
                <a:schemeClr val="lt1"/>
              </a:solidFill>
              <a:latin typeface="Raleway"/>
              <a:ea typeface="Raleway"/>
              <a:cs typeface="Raleway"/>
              <a:sym typeface="Raleway"/>
            </a:endParaRPr>
          </a:p>
        </p:txBody>
      </p:sp>
      <p:sp>
        <p:nvSpPr>
          <p:cNvPr id="207" name="Google Shape;207;p13"/>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208" name="Google Shape;208;p13"/>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210" name="Google Shape;210;p13"/>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1" name="Google Shape;211;p13"/>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213" name="Google Shape;213;p13"/>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9" name="Shape 219"/>
        <p:cNvGrpSpPr/>
        <p:nvPr/>
      </p:nvGrpSpPr>
      <p:grpSpPr>
        <a:xfrm>
          <a:off x="0" y="0"/>
          <a:ext cx="0" cy="0"/>
          <a:chOff x="0" y="0"/>
          <a:chExt cx="0" cy="0"/>
        </a:xfrm>
      </p:grpSpPr>
      <p:pic>
        <p:nvPicPr>
          <p:cNvPr descr="preencoded.png" id="220" name="Google Shape;220;p14"/>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221" name="Google Shape;221;p1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22" name="Google Shape;222;p1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23" name="Google Shape;223;p14"/>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224" name="Google Shape;224;p14"/>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228" name="Google Shape;228;p14"/>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9" name="Google Shape;229;p14"/>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233" name="Google Shape;233;p14"/>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4" name="Google Shape;234;p14"/>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237" name="Google Shape;237;p14"/>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 name="Google Shape;239;p14"/>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2" name="Google Shape;242;p14"/>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243" name="Google Shape;243;p14"/>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246" name="Google Shape;246;p14"/>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47" name="Google Shape;247;p14"/>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48" name="Google Shape;248;p14"/>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49" name="Google Shape;249;p14"/>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50" name="Google Shape;250;p14"/>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51" name="Google Shape;251;p14"/>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252" name="Google Shape;252;p14"/>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established.</a:t>
            </a:r>
            <a:endParaRPr sz="800">
              <a:solidFill>
                <a:schemeClr val="lt1"/>
              </a:solidFill>
              <a:latin typeface="Raleway"/>
              <a:ea typeface="Raleway"/>
              <a:cs typeface="Raleway"/>
              <a:sym typeface="Raleway"/>
            </a:endParaRPr>
          </a:p>
        </p:txBody>
      </p:sp>
      <p:sp>
        <p:nvSpPr>
          <p:cNvPr id="253" name="Google Shape;253;p14"/>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254" name="Google Shape;254;p14"/>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256" name="Google Shape;256;p14"/>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7" name="Google Shape;257;p14"/>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259" name="Google Shape;259;p14"/>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
        <p:nvSpPr>
          <p:cNvPr id="261" name="Google Shape;261;p14"/>
          <p:cNvSpPr txBox="1"/>
          <p:nvPr/>
        </p:nvSpPr>
        <p:spPr>
          <a:xfrm>
            <a:off x="1010800" y="642400"/>
            <a:ext cx="697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39D3D"/>
                </a:solidFill>
                <a:latin typeface="Raleway"/>
                <a:ea typeface="Raleway"/>
                <a:cs typeface="Raleway"/>
                <a:sym typeface="Raleway"/>
              </a:rPr>
              <a:t>“This is the inaugural governance committee. It makes sense to take it a bit slower to build as strong a foundation as we can for what this committee does.”</a:t>
            </a:r>
            <a:r>
              <a:rPr i="1" lang="en" sz="1200">
                <a:solidFill>
                  <a:srgbClr val="333333"/>
                </a:solidFill>
                <a:latin typeface="Raleway"/>
                <a:ea typeface="Raleway"/>
                <a:cs typeface="Raleway"/>
                <a:sym typeface="Raleway"/>
              </a:rPr>
              <a:t> - An OLS Gov Committee Member</a:t>
            </a:r>
            <a:endParaRPr i="1"/>
          </a:p>
        </p:txBody>
      </p:sp>
      <p:sp>
        <p:nvSpPr>
          <p:cNvPr id="262" name="Google Shape;262;p14"/>
          <p:cNvSpPr txBox="1"/>
          <p:nvPr/>
        </p:nvSpPr>
        <p:spPr>
          <a:xfrm>
            <a:off x="365350" y="4222150"/>
            <a:ext cx="8267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39D3D"/>
                </a:solidFill>
                <a:latin typeface="Raleway"/>
                <a:ea typeface="Raleway"/>
                <a:cs typeface="Raleway"/>
                <a:sym typeface="Raleway"/>
              </a:rPr>
              <a:t>“Where we think biggest governance needs are - where we need to be more democratic / transparent / consistent, then learn about those processes, before just starting to advise how to fix it.”</a:t>
            </a:r>
            <a:r>
              <a:rPr lang="en" sz="1200">
                <a:solidFill>
                  <a:srgbClr val="333333"/>
                </a:solidFill>
                <a:latin typeface="Raleway"/>
                <a:ea typeface="Raleway"/>
                <a:cs typeface="Raleway"/>
                <a:sym typeface="Raleway"/>
              </a:rPr>
              <a:t> </a:t>
            </a:r>
            <a:r>
              <a:rPr i="1" lang="en" sz="1200">
                <a:solidFill>
                  <a:srgbClr val="333333"/>
                </a:solidFill>
                <a:latin typeface="Raleway"/>
                <a:ea typeface="Raleway"/>
                <a:cs typeface="Raleway"/>
                <a:sym typeface="Raleway"/>
              </a:rPr>
              <a:t>- An OLS Gov Committee Member</a:t>
            </a:r>
            <a:endParaRPr i="1">
              <a:solidFill>
                <a:schemeClr val="dk1"/>
              </a:solidFill>
            </a:endParaRPr>
          </a:p>
          <a:p>
            <a:pPr indent="0" lvl="0" marL="0" rtl="0" algn="l">
              <a:lnSpc>
                <a:spcPct val="115000"/>
              </a:lnSpc>
              <a:spcBef>
                <a:spcPts val="0"/>
              </a:spcBef>
              <a:spcAft>
                <a:spcPts val="0"/>
              </a:spcAft>
              <a:buNone/>
            </a:pPr>
            <a:r>
              <a:t/>
            </a:r>
            <a:endParaRPr sz="1200">
              <a:solidFill>
                <a:srgbClr val="333333"/>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 name="Shape 267"/>
        <p:cNvGrpSpPr/>
        <p:nvPr/>
      </p:nvGrpSpPr>
      <p:grpSpPr>
        <a:xfrm>
          <a:off x="0" y="0"/>
          <a:ext cx="0" cy="0"/>
          <a:chOff x="0" y="0"/>
          <a:chExt cx="0" cy="0"/>
        </a:xfrm>
      </p:grpSpPr>
      <p:pic>
        <p:nvPicPr>
          <p:cNvPr descr="preencoded.png" id="268" name="Google Shape;268;p15"/>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269" name="Google Shape;269;p15"/>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70" name="Google Shape;270;p15"/>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71" name="Google Shape;271;p15"/>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272" name="Google Shape;272;p15"/>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276" name="Google Shape;276;p15"/>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7" name="Google Shape;277;p15"/>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5"/>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281" name="Google Shape;281;p15"/>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15"/>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285" name="Google Shape;285;p15"/>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p15"/>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5"/>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5"/>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0" name="Google Shape;290;p15"/>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291" name="Google Shape;291;p15"/>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5"/>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294" name="Google Shape;294;p15"/>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95" name="Google Shape;295;p15"/>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96" name="Google Shape;296;p15"/>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97" name="Google Shape;297;p15"/>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98" name="Google Shape;298;p15"/>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99" name="Google Shape;299;p15"/>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300" name="Google Shape;300;p15"/>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a:t>
            </a:r>
            <a:r>
              <a:rPr lang="en" sz="800">
                <a:solidFill>
                  <a:schemeClr val="lt1"/>
                </a:solidFill>
                <a:latin typeface="Raleway"/>
                <a:ea typeface="Raleway"/>
                <a:cs typeface="Raleway"/>
                <a:sym typeface="Raleway"/>
              </a:rPr>
              <a:t>established</a:t>
            </a: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p:txBody>
      </p:sp>
      <p:sp>
        <p:nvSpPr>
          <p:cNvPr id="301" name="Google Shape;301;p15"/>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302" name="Google Shape;302;p15"/>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304" name="Google Shape;304;p15"/>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 name="Google Shape;305;p15"/>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5"/>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307" name="Google Shape;307;p15"/>
          <p:cNvSpPr/>
          <p:nvPr/>
        </p:nvSpPr>
        <p:spPr>
          <a:xfrm>
            <a:off x="5526250" y="40051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15"/>
          <p:cNvSpPr txBox="1"/>
          <p:nvPr/>
        </p:nvSpPr>
        <p:spPr>
          <a:xfrm>
            <a:off x="5451700" y="39713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Anelda and Rowland advised to structure meetings and asks from the committee. Malvika applied for IOI grant to pay for 2 gov fellows</a:t>
            </a:r>
            <a:endParaRPr i="1" sz="800">
              <a:solidFill>
                <a:schemeClr val="lt1"/>
              </a:solidFill>
              <a:latin typeface="Raleway"/>
              <a:ea typeface="Raleway"/>
              <a:cs typeface="Raleway"/>
              <a:sym typeface="Raleway"/>
            </a:endParaRPr>
          </a:p>
        </p:txBody>
      </p:sp>
      <p:sp>
        <p:nvSpPr>
          <p:cNvPr id="309" name="Google Shape;309;p15"/>
          <p:cNvSpPr/>
          <p:nvPr/>
        </p:nvSpPr>
        <p:spPr>
          <a:xfrm>
            <a:off x="3000500" y="4003475"/>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15"/>
          <p:cNvSpPr txBox="1"/>
          <p:nvPr/>
        </p:nvSpPr>
        <p:spPr>
          <a:xfrm>
            <a:off x="2925950" y="3969700"/>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An onboarding document with list of all documents for gov as well as declaration of participation, CoI and honoraria details were shared.</a:t>
            </a:r>
            <a:endParaRPr i="1" sz="800">
              <a:solidFill>
                <a:schemeClr val="lt1"/>
              </a:solidFill>
              <a:latin typeface="Raleway"/>
              <a:ea typeface="Raleway"/>
              <a:cs typeface="Raleway"/>
              <a:sym typeface="Raleway"/>
            </a:endParaRPr>
          </a:p>
        </p:txBody>
      </p:sp>
      <p:sp>
        <p:nvSpPr>
          <p:cNvPr id="311" name="Google Shape;311;p15"/>
          <p:cNvSpPr/>
          <p:nvPr/>
        </p:nvSpPr>
        <p:spPr>
          <a:xfrm>
            <a:off x="6919500" y="5687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15"/>
          <p:cNvSpPr txBox="1"/>
          <p:nvPr/>
        </p:nvSpPr>
        <p:spPr>
          <a:xfrm>
            <a:off x="6844375" y="485950"/>
            <a:ext cx="1861800" cy="86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Many constructive feedback were made by the committee. Optimal time contribution is currently 2-4 hours/month. Many questions and suggestions have been raised.</a:t>
            </a:r>
            <a:endParaRPr i="1" sz="800">
              <a:solidFill>
                <a:schemeClr val="lt1"/>
              </a:solidFill>
              <a:latin typeface="Raleway"/>
              <a:ea typeface="Raleway"/>
              <a:cs typeface="Raleway"/>
              <a:sym typeface="Raleway"/>
            </a:endParaRPr>
          </a:p>
        </p:txBody>
      </p:sp>
      <p:sp>
        <p:nvSpPr>
          <p:cNvPr id="313" name="Google Shape;313;p15"/>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5"/>
          <p:cNvSpPr txBox="1"/>
          <p:nvPr/>
        </p:nvSpPr>
        <p:spPr>
          <a:xfrm>
            <a:off x="5526250" y="4723650"/>
            <a:ext cx="1712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E5E5E"/>
                </a:solidFill>
                <a:latin typeface="Raleway"/>
                <a:ea typeface="Raleway"/>
                <a:cs typeface="Raleway"/>
                <a:sym typeface="Raleway"/>
              </a:rPr>
              <a:t>Pending decision</a:t>
            </a:r>
            <a:endParaRPr sz="1200">
              <a:solidFill>
                <a:srgbClr val="5E5E5E"/>
              </a:solidFill>
              <a:latin typeface="Raleway"/>
              <a:ea typeface="Raleway"/>
              <a:cs typeface="Raleway"/>
              <a:sym typeface="Raleway"/>
            </a:endParaRPr>
          </a:p>
        </p:txBody>
      </p:sp>
      <p:sp>
        <p:nvSpPr>
          <p:cNvPr id="315" name="Google Shape;315;p15"/>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
        <p:nvSpPr>
          <p:cNvPr id="316" name="Google Shape;316;p15"/>
          <p:cNvSpPr/>
          <p:nvPr/>
        </p:nvSpPr>
        <p:spPr>
          <a:xfrm>
            <a:off x="4223300" y="5753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 name="Google Shape;317;p15"/>
          <p:cNvSpPr txBox="1"/>
          <p:nvPr/>
        </p:nvSpPr>
        <p:spPr>
          <a:xfrm>
            <a:off x="4148175" y="492550"/>
            <a:ext cx="1861800" cy="86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Slack for Gov+Board, Slack only for Gov, mailing list, monthly meetings, documentation folder, </a:t>
            </a:r>
            <a:r>
              <a:rPr i="1" lang="en" sz="800">
                <a:solidFill>
                  <a:schemeClr val="lt1"/>
                </a:solidFill>
                <a:latin typeface="Raleway"/>
                <a:ea typeface="Raleway"/>
                <a:cs typeface="Raleway"/>
                <a:sym typeface="Raleway"/>
              </a:rPr>
              <a:t>meeting</a:t>
            </a:r>
            <a:r>
              <a:rPr i="1" lang="en" sz="800">
                <a:solidFill>
                  <a:schemeClr val="lt1"/>
                </a:solidFill>
                <a:latin typeface="Raleway"/>
                <a:ea typeface="Raleway"/>
                <a:cs typeface="Raleway"/>
                <a:sym typeface="Raleway"/>
              </a:rPr>
              <a:t> notes, Friday coworking for social interactions outside meetings.</a:t>
            </a:r>
            <a:endParaRPr i="1" sz="800">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322" name="Shape 322"/>
        <p:cNvGrpSpPr/>
        <p:nvPr/>
      </p:nvGrpSpPr>
      <p:grpSpPr>
        <a:xfrm>
          <a:off x="0" y="0"/>
          <a:ext cx="0" cy="0"/>
          <a:chOff x="0" y="0"/>
          <a:chExt cx="0" cy="0"/>
        </a:xfrm>
      </p:grpSpPr>
      <p:sp>
        <p:nvSpPr>
          <p:cNvPr id="323" name="Google Shape;323;p16"/>
          <p:cNvSpPr/>
          <p:nvPr/>
        </p:nvSpPr>
        <p:spPr>
          <a:xfrm>
            <a:off x="7458000" y="44451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24" name="Google Shape;324;p16"/>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25" name="Google Shape;325;p16"/>
          <p:cNvSpPr/>
          <p:nvPr/>
        </p:nvSpPr>
        <p:spPr>
          <a:xfrm>
            <a:off x="11244263" y="6736556"/>
            <a:ext cx="2007394" cy="40005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26" name="Google Shape;326;p16"/>
          <p:cNvSpPr/>
          <p:nvPr/>
        </p:nvSpPr>
        <p:spPr>
          <a:xfrm>
            <a:off x="11615738" y="7140179"/>
            <a:ext cx="1685925"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27" name="Google Shape;327;p16"/>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28" name="Google Shape;328;p16"/>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1: June 2023</a:t>
            </a:r>
            <a:endParaRPr/>
          </a:p>
        </p:txBody>
      </p:sp>
      <p:sp>
        <p:nvSpPr>
          <p:cNvPr id="329" name="Google Shape;329;p16"/>
          <p:cNvSpPr txBox="1"/>
          <p:nvPr>
            <p:ph idx="1" type="body"/>
          </p:nvPr>
        </p:nvSpPr>
        <p:spPr>
          <a:xfrm>
            <a:off x="1406925" y="954200"/>
            <a:ext cx="6099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A reformatted low-weight onboarding document:</a:t>
            </a:r>
            <a:endParaRPr/>
          </a:p>
          <a:p>
            <a:pPr indent="-317500" lvl="0" marL="457200" rtl="0" algn="l">
              <a:lnSpc>
                <a:spcPct val="115000"/>
              </a:lnSpc>
              <a:spcBef>
                <a:spcPts val="1000"/>
              </a:spcBef>
              <a:spcAft>
                <a:spcPts val="0"/>
              </a:spcAft>
              <a:buSzPts val="1400"/>
              <a:buChar char="-"/>
            </a:pPr>
            <a:r>
              <a:rPr lang="en"/>
              <a:t>Stripped down version of initial document needed for gov committee onboarding (CoC, resource links, declaration docs): </a:t>
            </a:r>
            <a:r>
              <a:rPr lang="en" u="sng">
                <a:solidFill>
                  <a:srgbClr val="139D3D"/>
                </a:solidFill>
                <a:hlinkClick r:id="rId5">
                  <a:extLst>
                    <a:ext uri="{A12FA001-AC4F-418D-AE19-62706E023703}">
                      <ahyp:hlinkClr val="tx"/>
                    </a:ext>
                  </a:extLst>
                </a:hlinkClick>
              </a:rPr>
              <a:t>https://docs.google.com/document/d/1YzoVM1HYxww3szMxpBMGZFgIZGnPWwQvL1z8DFoxhxc/edit</a:t>
            </a:r>
            <a:r>
              <a:rPr lang="en">
                <a:solidFill>
                  <a:srgbClr val="139D3D"/>
                </a:solidFill>
              </a:rPr>
              <a:t> </a:t>
            </a:r>
            <a:endParaRPr>
              <a:solidFill>
                <a:srgbClr val="139D3D"/>
              </a:solidFill>
            </a:endParaRPr>
          </a:p>
          <a:p>
            <a:pPr indent="-317500" lvl="0" marL="457200" rtl="0" algn="l">
              <a:lnSpc>
                <a:spcPct val="115000"/>
              </a:lnSpc>
              <a:spcBef>
                <a:spcPts val="1000"/>
              </a:spcBef>
              <a:spcAft>
                <a:spcPts val="0"/>
              </a:spcAft>
              <a:buSzPts val="1400"/>
              <a:buChar char="-"/>
            </a:pPr>
            <a:r>
              <a:rPr lang="en"/>
              <a:t>Governance document was split into smaller document for different governance committee members to review: </a:t>
            </a:r>
            <a:r>
              <a:rPr lang="en">
                <a:solidFill>
                  <a:srgbClr val="139D3D"/>
                </a:solidFill>
              </a:rPr>
              <a:t>reducing burden for everyone to review and comment on the full process</a:t>
            </a:r>
            <a:endParaRPr>
              <a:solidFill>
                <a:srgbClr val="139D3D"/>
              </a:solidFill>
            </a:endParaRPr>
          </a:p>
          <a:p>
            <a:pPr indent="-317500" lvl="0" marL="457200" rtl="0" algn="l">
              <a:lnSpc>
                <a:spcPct val="115000"/>
              </a:lnSpc>
              <a:spcBef>
                <a:spcPts val="1000"/>
              </a:spcBef>
              <a:spcAft>
                <a:spcPts val="0"/>
              </a:spcAft>
              <a:buSzPts val="1400"/>
              <a:buChar char="-"/>
            </a:pPr>
            <a:r>
              <a:rPr lang="en"/>
              <a:t>6-months review plans: </a:t>
            </a:r>
            <a:r>
              <a:rPr lang="en" u="sng">
                <a:solidFill>
                  <a:srgbClr val="139D3D"/>
                </a:solidFill>
                <a:hlinkClick r:id="rId6">
                  <a:extLst>
                    <a:ext uri="{A12FA001-AC4F-418D-AE19-62706E023703}">
                      <ahyp:hlinkClr val="tx"/>
                    </a:ext>
                  </a:extLst>
                </a:hlinkClick>
              </a:rPr>
              <a:t>https://docs.google.com/spreadsheets/d/1RLfElUNqrw2nn37QmwSqEYw7W5_0J83hMz5GmZp5sWw/edit#gid=0</a:t>
            </a:r>
            <a:r>
              <a:rPr lang="en">
                <a:solidFill>
                  <a:srgbClr val="139D3D"/>
                </a:solidFill>
              </a:rPr>
              <a:t> </a:t>
            </a:r>
            <a:endParaRPr>
              <a:solidFill>
                <a:srgbClr val="139D3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334" name="Shape 334"/>
        <p:cNvGrpSpPr/>
        <p:nvPr/>
      </p:nvGrpSpPr>
      <p:grpSpPr>
        <a:xfrm>
          <a:off x="0" y="0"/>
          <a:ext cx="0" cy="0"/>
          <a:chOff x="0" y="0"/>
          <a:chExt cx="0" cy="0"/>
        </a:xfrm>
      </p:grpSpPr>
      <p:sp>
        <p:nvSpPr>
          <p:cNvPr id="335" name="Google Shape;335;p17"/>
          <p:cNvSpPr/>
          <p:nvPr/>
        </p:nvSpPr>
        <p:spPr>
          <a:xfrm>
            <a:off x="7458000" y="44451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36" name="Google Shape;336;p17"/>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37" name="Google Shape;337;p17"/>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38" name="Google Shape;338;p17"/>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39" name="Google Shape;339;p17"/>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40" name="Google Shape;340;p17"/>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2: July 2023</a:t>
            </a:r>
            <a:endParaRPr/>
          </a:p>
        </p:txBody>
      </p:sp>
      <p:sp>
        <p:nvSpPr>
          <p:cNvPr id="341" name="Google Shape;341;p17"/>
          <p:cNvSpPr txBox="1"/>
          <p:nvPr>
            <p:ph idx="1" type="body"/>
          </p:nvPr>
        </p:nvSpPr>
        <p:spPr>
          <a:xfrm>
            <a:off x="1245500" y="625775"/>
            <a:ext cx="7237200" cy="585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Vision and mission: </a:t>
            </a:r>
            <a:r>
              <a:rPr lang="en"/>
              <a:t>Keywords used in the </a:t>
            </a:r>
            <a:r>
              <a:rPr lang="en"/>
              <a:t>inputs shared by the committee</a:t>
            </a:r>
            <a:endParaRPr>
              <a:solidFill>
                <a:srgbClr val="139D3D"/>
              </a:solidFill>
            </a:endParaRPr>
          </a:p>
        </p:txBody>
      </p:sp>
      <p:sp>
        <p:nvSpPr>
          <p:cNvPr id="342" name="Google Shape;342;p17"/>
          <p:cNvSpPr txBox="1"/>
          <p:nvPr/>
        </p:nvSpPr>
        <p:spPr>
          <a:xfrm>
            <a:off x="125725" y="1493788"/>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a:t>
            </a:r>
            <a:r>
              <a:rPr b="1" lang="en">
                <a:solidFill>
                  <a:schemeClr val="lt1"/>
                </a:solidFill>
                <a:latin typeface="Raleway"/>
                <a:ea typeface="Raleway"/>
                <a:cs typeface="Raleway"/>
                <a:sym typeface="Raleway"/>
              </a:rPr>
              <a:t>ath Forward</a:t>
            </a:r>
            <a:endParaRPr>
              <a:solidFill>
                <a:schemeClr val="lt1"/>
              </a:solidFill>
              <a:latin typeface="Raleway"/>
              <a:ea typeface="Raleway"/>
              <a:cs typeface="Raleway"/>
              <a:sym typeface="Raleway"/>
            </a:endParaRPr>
          </a:p>
        </p:txBody>
      </p:sp>
      <p:sp>
        <p:nvSpPr>
          <p:cNvPr id="343" name="Google Shape;343;p17"/>
          <p:cNvSpPr txBox="1"/>
          <p:nvPr/>
        </p:nvSpPr>
        <p:spPr>
          <a:xfrm>
            <a:off x="1901825" y="159227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Possibilities</a:t>
            </a:r>
            <a:endParaRPr>
              <a:solidFill>
                <a:schemeClr val="lt1"/>
              </a:solidFill>
              <a:latin typeface="Raleway"/>
              <a:ea typeface="Raleway"/>
              <a:cs typeface="Raleway"/>
              <a:sym typeface="Raleway"/>
            </a:endParaRPr>
          </a:p>
        </p:txBody>
      </p:sp>
      <p:sp>
        <p:nvSpPr>
          <p:cNvPr id="344" name="Google Shape;344;p17"/>
          <p:cNvSpPr txBox="1"/>
          <p:nvPr/>
        </p:nvSpPr>
        <p:spPr>
          <a:xfrm>
            <a:off x="80425" y="2064013"/>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Openness</a:t>
            </a:r>
            <a:endParaRPr>
              <a:solidFill>
                <a:schemeClr val="lt1"/>
              </a:solidFill>
              <a:latin typeface="Raleway"/>
              <a:ea typeface="Raleway"/>
              <a:cs typeface="Raleway"/>
              <a:sym typeface="Raleway"/>
            </a:endParaRPr>
          </a:p>
        </p:txBody>
      </p:sp>
      <p:sp>
        <p:nvSpPr>
          <p:cNvPr id="345" name="Google Shape;345;p17"/>
          <p:cNvSpPr txBox="1"/>
          <p:nvPr/>
        </p:nvSpPr>
        <p:spPr>
          <a:xfrm>
            <a:off x="1336150" y="2176100"/>
            <a:ext cx="128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Facilitate</a:t>
            </a:r>
            <a:endParaRPr>
              <a:solidFill>
                <a:schemeClr val="lt1"/>
              </a:solidFill>
              <a:latin typeface="Raleway"/>
              <a:ea typeface="Raleway"/>
              <a:cs typeface="Raleway"/>
              <a:sym typeface="Raleway"/>
            </a:endParaRPr>
          </a:p>
        </p:txBody>
      </p:sp>
      <p:sp>
        <p:nvSpPr>
          <p:cNvPr id="346" name="Google Shape;346;p17"/>
          <p:cNvSpPr txBox="1"/>
          <p:nvPr/>
        </p:nvSpPr>
        <p:spPr>
          <a:xfrm>
            <a:off x="2757100" y="21294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Culture Change</a:t>
            </a:r>
            <a:endParaRPr>
              <a:solidFill>
                <a:schemeClr val="lt1"/>
              </a:solidFill>
              <a:latin typeface="Raleway"/>
              <a:ea typeface="Raleway"/>
              <a:cs typeface="Raleway"/>
              <a:sym typeface="Raleway"/>
            </a:endParaRPr>
          </a:p>
        </p:txBody>
      </p:sp>
      <p:sp>
        <p:nvSpPr>
          <p:cNvPr id="347" name="Google Shape;347;p17"/>
          <p:cNvSpPr txBox="1"/>
          <p:nvPr/>
        </p:nvSpPr>
        <p:spPr>
          <a:xfrm>
            <a:off x="657250" y="2634225"/>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Meaningful</a:t>
            </a:r>
            <a:endParaRPr>
              <a:solidFill>
                <a:schemeClr val="lt1"/>
              </a:solidFill>
              <a:latin typeface="Raleway"/>
              <a:ea typeface="Raleway"/>
              <a:cs typeface="Raleway"/>
              <a:sym typeface="Raleway"/>
            </a:endParaRPr>
          </a:p>
        </p:txBody>
      </p:sp>
      <p:sp>
        <p:nvSpPr>
          <p:cNvPr id="348" name="Google Shape;348;p17"/>
          <p:cNvSpPr txBox="1"/>
          <p:nvPr/>
        </p:nvSpPr>
        <p:spPr>
          <a:xfrm>
            <a:off x="2490250" y="27113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New generation</a:t>
            </a:r>
            <a:endParaRPr>
              <a:solidFill>
                <a:schemeClr val="lt1"/>
              </a:solidFill>
              <a:latin typeface="Raleway"/>
              <a:ea typeface="Raleway"/>
              <a:cs typeface="Raleway"/>
              <a:sym typeface="Raleway"/>
            </a:endParaRPr>
          </a:p>
        </p:txBody>
      </p:sp>
      <p:sp>
        <p:nvSpPr>
          <p:cNvPr id="349" name="Google Shape;349;p17"/>
          <p:cNvSpPr txBox="1"/>
          <p:nvPr/>
        </p:nvSpPr>
        <p:spPr>
          <a:xfrm>
            <a:off x="3255475" y="1470463"/>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Awareness</a:t>
            </a:r>
            <a:endParaRPr>
              <a:solidFill>
                <a:schemeClr val="lt1"/>
              </a:solidFill>
              <a:latin typeface="Raleway"/>
              <a:ea typeface="Raleway"/>
              <a:cs typeface="Raleway"/>
              <a:sym typeface="Raleway"/>
            </a:endParaRPr>
          </a:p>
        </p:txBody>
      </p:sp>
      <p:sp>
        <p:nvSpPr>
          <p:cNvPr id="350" name="Google Shape;350;p17"/>
          <p:cNvSpPr txBox="1"/>
          <p:nvPr/>
        </p:nvSpPr>
        <p:spPr>
          <a:xfrm>
            <a:off x="4397800" y="2371650"/>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Kindness</a:t>
            </a:r>
            <a:endParaRPr>
              <a:solidFill>
                <a:schemeClr val="lt1"/>
              </a:solidFill>
              <a:latin typeface="Raleway"/>
              <a:ea typeface="Raleway"/>
              <a:cs typeface="Raleway"/>
              <a:sym typeface="Raleway"/>
            </a:endParaRPr>
          </a:p>
        </p:txBody>
      </p:sp>
      <p:sp>
        <p:nvSpPr>
          <p:cNvPr id="351" name="Google Shape;351;p17"/>
          <p:cNvSpPr txBox="1"/>
          <p:nvPr/>
        </p:nvSpPr>
        <p:spPr>
          <a:xfrm>
            <a:off x="4381825" y="1840263"/>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Emotionally aware</a:t>
            </a:r>
            <a:endParaRPr>
              <a:solidFill>
                <a:schemeClr val="lt1"/>
              </a:solidFill>
              <a:latin typeface="Raleway"/>
              <a:ea typeface="Raleway"/>
              <a:cs typeface="Raleway"/>
              <a:sym typeface="Raleway"/>
            </a:endParaRPr>
          </a:p>
        </p:txBody>
      </p:sp>
      <p:sp>
        <p:nvSpPr>
          <p:cNvPr id="352" name="Google Shape;352;p17"/>
          <p:cNvSpPr txBox="1"/>
          <p:nvPr/>
        </p:nvSpPr>
        <p:spPr>
          <a:xfrm>
            <a:off x="5513950" y="1375075"/>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Understanding</a:t>
            </a:r>
            <a:endParaRPr>
              <a:solidFill>
                <a:schemeClr val="lt1"/>
              </a:solidFill>
              <a:latin typeface="Raleway"/>
              <a:ea typeface="Raleway"/>
              <a:cs typeface="Raleway"/>
              <a:sym typeface="Raleway"/>
            </a:endParaRPr>
          </a:p>
        </p:txBody>
      </p:sp>
      <p:sp>
        <p:nvSpPr>
          <p:cNvPr id="353" name="Google Shape;353;p17"/>
          <p:cNvSpPr txBox="1"/>
          <p:nvPr/>
        </p:nvSpPr>
        <p:spPr>
          <a:xfrm>
            <a:off x="6094675" y="24448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Corrective</a:t>
            </a:r>
            <a:endParaRPr>
              <a:solidFill>
                <a:schemeClr val="lt1"/>
              </a:solidFill>
              <a:latin typeface="Raleway"/>
              <a:ea typeface="Raleway"/>
              <a:cs typeface="Raleway"/>
              <a:sym typeface="Raleway"/>
            </a:endParaRPr>
          </a:p>
        </p:txBody>
      </p:sp>
      <p:sp>
        <p:nvSpPr>
          <p:cNvPr id="354" name="Google Shape;354;p17"/>
          <p:cNvSpPr txBox="1"/>
          <p:nvPr/>
        </p:nvSpPr>
        <p:spPr>
          <a:xfrm>
            <a:off x="6383275" y="1938663"/>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Restorative</a:t>
            </a:r>
            <a:endParaRPr>
              <a:solidFill>
                <a:schemeClr val="lt1"/>
              </a:solidFill>
              <a:latin typeface="Raleway"/>
              <a:ea typeface="Raleway"/>
              <a:cs typeface="Raleway"/>
              <a:sym typeface="Raleway"/>
            </a:endParaRPr>
          </a:p>
        </p:txBody>
      </p:sp>
      <p:sp>
        <p:nvSpPr>
          <p:cNvPr id="355" name="Google Shape;355;p17"/>
          <p:cNvSpPr txBox="1"/>
          <p:nvPr/>
        </p:nvSpPr>
        <p:spPr>
          <a:xfrm>
            <a:off x="125725" y="322380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Libration</a:t>
            </a:r>
            <a:endParaRPr>
              <a:solidFill>
                <a:schemeClr val="lt1"/>
              </a:solidFill>
              <a:latin typeface="Raleway"/>
              <a:ea typeface="Raleway"/>
              <a:cs typeface="Raleway"/>
              <a:sym typeface="Raleway"/>
            </a:endParaRPr>
          </a:p>
        </p:txBody>
      </p:sp>
      <p:sp>
        <p:nvSpPr>
          <p:cNvPr id="356" name="Google Shape;356;p17"/>
          <p:cNvSpPr txBox="1"/>
          <p:nvPr/>
        </p:nvSpPr>
        <p:spPr>
          <a:xfrm>
            <a:off x="1797100" y="329325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Opportunities</a:t>
            </a:r>
            <a:endParaRPr>
              <a:solidFill>
                <a:schemeClr val="lt1"/>
              </a:solidFill>
              <a:latin typeface="Raleway"/>
              <a:ea typeface="Raleway"/>
              <a:cs typeface="Raleway"/>
              <a:sym typeface="Raleway"/>
            </a:endParaRPr>
          </a:p>
        </p:txBody>
      </p:sp>
      <p:sp>
        <p:nvSpPr>
          <p:cNvPr id="357" name="Google Shape;357;p17"/>
          <p:cNvSpPr txBox="1"/>
          <p:nvPr/>
        </p:nvSpPr>
        <p:spPr>
          <a:xfrm>
            <a:off x="381100" y="386372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Collective</a:t>
            </a:r>
            <a:endParaRPr>
              <a:solidFill>
                <a:schemeClr val="lt1"/>
              </a:solidFill>
              <a:latin typeface="Raleway"/>
              <a:ea typeface="Raleway"/>
              <a:cs typeface="Raleway"/>
              <a:sym typeface="Raleway"/>
            </a:endParaRPr>
          </a:p>
        </p:txBody>
      </p:sp>
      <p:sp>
        <p:nvSpPr>
          <p:cNvPr id="358" name="Google Shape;358;p17"/>
          <p:cNvSpPr txBox="1"/>
          <p:nvPr/>
        </p:nvSpPr>
        <p:spPr>
          <a:xfrm>
            <a:off x="2112375" y="3952275"/>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Decolonisation</a:t>
            </a:r>
            <a:endParaRPr>
              <a:solidFill>
                <a:schemeClr val="lt1"/>
              </a:solidFill>
              <a:latin typeface="Raleway"/>
              <a:ea typeface="Raleway"/>
              <a:cs typeface="Raleway"/>
              <a:sym typeface="Raleway"/>
            </a:endParaRPr>
          </a:p>
        </p:txBody>
      </p:sp>
      <p:sp>
        <p:nvSpPr>
          <p:cNvPr id="359" name="Google Shape;359;p17"/>
          <p:cNvSpPr txBox="1"/>
          <p:nvPr/>
        </p:nvSpPr>
        <p:spPr>
          <a:xfrm>
            <a:off x="3396125" y="3293250"/>
            <a:ext cx="83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Diverse</a:t>
            </a:r>
            <a:endParaRPr>
              <a:solidFill>
                <a:schemeClr val="lt1"/>
              </a:solidFill>
              <a:latin typeface="Raleway"/>
              <a:ea typeface="Raleway"/>
              <a:cs typeface="Raleway"/>
              <a:sym typeface="Raleway"/>
            </a:endParaRPr>
          </a:p>
        </p:txBody>
      </p:sp>
      <p:sp>
        <p:nvSpPr>
          <p:cNvPr id="360" name="Google Shape;360;p17"/>
          <p:cNvSpPr txBox="1"/>
          <p:nvPr/>
        </p:nvSpPr>
        <p:spPr>
          <a:xfrm>
            <a:off x="4455325" y="2869050"/>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Global leaders</a:t>
            </a:r>
            <a:endParaRPr>
              <a:solidFill>
                <a:schemeClr val="lt1"/>
              </a:solidFill>
              <a:latin typeface="Raleway"/>
              <a:ea typeface="Raleway"/>
              <a:cs typeface="Raleway"/>
              <a:sym typeface="Raleway"/>
            </a:endParaRPr>
          </a:p>
        </p:txBody>
      </p:sp>
      <p:sp>
        <p:nvSpPr>
          <p:cNvPr id="361" name="Google Shape;361;p17"/>
          <p:cNvSpPr txBox="1"/>
          <p:nvPr/>
        </p:nvSpPr>
        <p:spPr>
          <a:xfrm>
            <a:off x="4021100" y="3788025"/>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Human value</a:t>
            </a:r>
            <a:endParaRPr>
              <a:solidFill>
                <a:schemeClr val="lt1"/>
              </a:solidFill>
              <a:latin typeface="Raleway"/>
              <a:ea typeface="Raleway"/>
              <a:cs typeface="Raleway"/>
              <a:sym typeface="Raleway"/>
            </a:endParaRPr>
          </a:p>
        </p:txBody>
      </p:sp>
      <p:sp>
        <p:nvSpPr>
          <p:cNvPr id="362" name="Google Shape;362;p17"/>
          <p:cNvSpPr txBox="1"/>
          <p:nvPr/>
        </p:nvSpPr>
        <p:spPr>
          <a:xfrm>
            <a:off x="5098900" y="33285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International</a:t>
            </a:r>
            <a:endParaRPr b="1">
              <a:solidFill>
                <a:schemeClr val="lt1"/>
              </a:solidFill>
              <a:latin typeface="Raleway"/>
              <a:ea typeface="Raleway"/>
              <a:cs typeface="Raleway"/>
              <a:sym typeface="Raleway"/>
            </a:endParaRPr>
          </a:p>
        </p:txBody>
      </p:sp>
      <p:sp>
        <p:nvSpPr>
          <p:cNvPr id="363" name="Google Shape;363;p17"/>
          <p:cNvSpPr txBox="1"/>
          <p:nvPr/>
        </p:nvSpPr>
        <p:spPr>
          <a:xfrm>
            <a:off x="6273400" y="2850175"/>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De-silo</a:t>
            </a:r>
            <a:endParaRPr b="1">
              <a:solidFill>
                <a:schemeClr val="lt1"/>
              </a:solidFill>
              <a:latin typeface="Raleway"/>
              <a:ea typeface="Raleway"/>
              <a:cs typeface="Raleway"/>
              <a:sym typeface="Raleway"/>
            </a:endParaRPr>
          </a:p>
        </p:txBody>
      </p:sp>
      <p:sp>
        <p:nvSpPr>
          <p:cNvPr id="364" name="Google Shape;364;p17"/>
          <p:cNvSpPr txBox="1"/>
          <p:nvPr/>
        </p:nvSpPr>
        <p:spPr>
          <a:xfrm>
            <a:off x="6420175" y="32964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Respect</a:t>
            </a:r>
            <a:endParaRPr b="1">
              <a:solidFill>
                <a:schemeClr val="lt1"/>
              </a:solidFill>
              <a:latin typeface="Raleway"/>
              <a:ea typeface="Raleway"/>
              <a:cs typeface="Raleway"/>
              <a:sym typeface="Raleway"/>
            </a:endParaRPr>
          </a:p>
        </p:txBody>
      </p:sp>
      <p:sp>
        <p:nvSpPr>
          <p:cNvPr id="365" name="Google Shape;365;p17"/>
          <p:cNvSpPr txBox="1"/>
          <p:nvPr/>
        </p:nvSpPr>
        <p:spPr>
          <a:xfrm>
            <a:off x="5451600" y="40141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Collaboration</a:t>
            </a:r>
            <a:endParaRPr b="1">
              <a:solidFill>
                <a:schemeClr val="lt1"/>
              </a:solidFill>
              <a:latin typeface="Raleway"/>
              <a:ea typeface="Raleway"/>
              <a:cs typeface="Raleway"/>
              <a:sym typeface="Raleway"/>
            </a:endParaRPr>
          </a:p>
        </p:txBody>
      </p:sp>
      <p:sp>
        <p:nvSpPr>
          <p:cNvPr id="366" name="Google Shape;366;p17"/>
          <p:cNvSpPr txBox="1"/>
          <p:nvPr/>
        </p:nvSpPr>
        <p:spPr>
          <a:xfrm>
            <a:off x="3692400" y="4414338"/>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Reliance</a:t>
            </a:r>
            <a:endParaRPr b="1">
              <a:solidFill>
                <a:schemeClr val="lt1"/>
              </a:solidFill>
              <a:latin typeface="Raleway"/>
              <a:ea typeface="Raleway"/>
              <a:cs typeface="Raleway"/>
              <a:sym typeface="Raleway"/>
            </a:endParaRPr>
          </a:p>
        </p:txBody>
      </p:sp>
      <p:sp>
        <p:nvSpPr>
          <p:cNvPr id="367" name="Google Shape;367;p17"/>
          <p:cNvSpPr txBox="1"/>
          <p:nvPr/>
        </p:nvSpPr>
        <p:spPr>
          <a:xfrm>
            <a:off x="731050" y="4503650"/>
            <a:ext cx="106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Political</a:t>
            </a:r>
            <a:endParaRPr b="1">
              <a:solidFill>
                <a:schemeClr val="lt1"/>
              </a:solidFill>
              <a:latin typeface="Raleway"/>
              <a:ea typeface="Raleway"/>
              <a:cs typeface="Raleway"/>
              <a:sym typeface="Raleway"/>
            </a:endParaRPr>
          </a:p>
        </p:txBody>
      </p:sp>
      <p:sp>
        <p:nvSpPr>
          <p:cNvPr id="368" name="Google Shape;368;p17"/>
          <p:cNvSpPr txBox="1"/>
          <p:nvPr/>
        </p:nvSpPr>
        <p:spPr>
          <a:xfrm>
            <a:off x="7346950" y="2403875"/>
            <a:ext cx="16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Reimagination</a:t>
            </a:r>
            <a:endParaRPr b="1">
              <a:solidFill>
                <a:schemeClr val="lt1"/>
              </a:solidFill>
              <a:latin typeface="Raleway"/>
              <a:ea typeface="Raleway"/>
              <a:cs typeface="Raleway"/>
              <a:sym typeface="Raleway"/>
            </a:endParaRPr>
          </a:p>
        </p:txBody>
      </p:sp>
      <p:sp>
        <p:nvSpPr>
          <p:cNvPr id="369" name="Google Shape;369;p17"/>
          <p:cNvSpPr txBox="1"/>
          <p:nvPr/>
        </p:nvSpPr>
        <p:spPr>
          <a:xfrm>
            <a:off x="1923275" y="4611300"/>
            <a:ext cx="959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Redefine</a:t>
            </a:r>
            <a:endParaRPr b="1">
              <a:solidFill>
                <a:schemeClr val="lt1"/>
              </a:solidFill>
              <a:latin typeface="Raleway"/>
              <a:ea typeface="Raleway"/>
              <a:cs typeface="Raleway"/>
              <a:sym typeface="Raleway"/>
            </a:endParaRPr>
          </a:p>
        </p:txBody>
      </p:sp>
      <p:sp>
        <p:nvSpPr>
          <p:cNvPr id="370" name="Google Shape;370;p17"/>
          <p:cNvSpPr txBox="1"/>
          <p:nvPr/>
        </p:nvSpPr>
        <p:spPr>
          <a:xfrm>
            <a:off x="7618688" y="1375075"/>
            <a:ext cx="959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Equity</a:t>
            </a:r>
            <a:endParaRPr b="1">
              <a:solidFill>
                <a:schemeClr val="lt1"/>
              </a:solidFill>
              <a:latin typeface="Raleway"/>
              <a:ea typeface="Raleway"/>
              <a:cs typeface="Raleway"/>
              <a:sym typeface="Raleway"/>
            </a:endParaRPr>
          </a:p>
        </p:txBody>
      </p:sp>
      <p:sp>
        <p:nvSpPr>
          <p:cNvPr id="371" name="Google Shape;371;p17"/>
          <p:cNvSpPr txBox="1"/>
          <p:nvPr/>
        </p:nvSpPr>
        <p:spPr>
          <a:xfrm>
            <a:off x="7346950" y="291010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Participation</a:t>
            </a:r>
            <a:endParaRPr b="1">
              <a:solidFill>
                <a:schemeClr val="lt1"/>
              </a:solidFill>
              <a:latin typeface="Raleway"/>
              <a:ea typeface="Raleway"/>
              <a:cs typeface="Raleway"/>
              <a:sym typeface="Raleway"/>
            </a:endParaRPr>
          </a:p>
        </p:txBody>
      </p:sp>
      <p:sp>
        <p:nvSpPr>
          <p:cNvPr id="372" name="Google Shape;372;p17"/>
          <p:cNvSpPr txBox="1"/>
          <p:nvPr/>
        </p:nvSpPr>
        <p:spPr>
          <a:xfrm>
            <a:off x="7618700" y="188947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Daring</a:t>
            </a:r>
            <a:endParaRPr>
              <a:solidFill>
                <a:schemeClr val="lt1"/>
              </a:solidFill>
              <a:latin typeface="Raleway"/>
              <a:ea typeface="Raleway"/>
              <a:cs typeface="Raleway"/>
              <a:sym typeface="Raleway"/>
            </a:endParaRPr>
          </a:p>
        </p:txBody>
      </p:sp>
      <p:sp>
        <p:nvSpPr>
          <p:cNvPr id="373" name="Google Shape;373;p17"/>
          <p:cNvSpPr txBox="1"/>
          <p:nvPr/>
        </p:nvSpPr>
        <p:spPr>
          <a:xfrm>
            <a:off x="4678675" y="461130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Supportive</a:t>
            </a:r>
            <a:endParaRPr>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18"/>
          <p:cNvSpPr/>
          <p:nvPr/>
        </p:nvSpPr>
        <p:spPr>
          <a:xfrm>
            <a:off x="7458000" y="46737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80" name="Google Shape;380;p18"/>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81" name="Google Shape;381;p18"/>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82" name="Google Shape;382;p18"/>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83" name="Google Shape;383;p18"/>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84" name="Google Shape;384;p18"/>
          <p:cNvSpPr txBox="1"/>
          <p:nvPr>
            <p:ph type="title"/>
          </p:nvPr>
        </p:nvSpPr>
        <p:spPr>
          <a:xfrm>
            <a:off x="361175" y="202350"/>
            <a:ext cx="8419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39D3D"/>
                </a:solidFill>
              </a:rPr>
              <a:t>OLS Priority Framework 2023-24 to Align Vision &amp; Mission With</a:t>
            </a:r>
            <a:endParaRPr b="1" sz="2000">
              <a:solidFill>
                <a:srgbClr val="139D3D"/>
              </a:solidFill>
            </a:endParaRPr>
          </a:p>
        </p:txBody>
      </p:sp>
      <p:pic>
        <p:nvPicPr>
          <p:cNvPr id="385" name="Google Shape;385;p18"/>
          <p:cNvPicPr preferRelativeResize="0"/>
          <p:nvPr/>
        </p:nvPicPr>
        <p:blipFill rotWithShape="1">
          <a:blip r:embed="rId5">
            <a:alphaModFix/>
          </a:blip>
          <a:srcRect b="5355" l="10297" r="31657" t="9094"/>
          <a:stretch/>
        </p:blipFill>
        <p:spPr>
          <a:xfrm>
            <a:off x="4621475" y="851400"/>
            <a:ext cx="4368302" cy="4292099"/>
          </a:xfrm>
          <a:prstGeom prst="rect">
            <a:avLst/>
          </a:prstGeom>
          <a:noFill/>
          <a:ln>
            <a:noFill/>
          </a:ln>
        </p:spPr>
      </p:pic>
      <p:sp>
        <p:nvSpPr>
          <p:cNvPr id="386" name="Google Shape;386;p18"/>
          <p:cNvSpPr txBox="1"/>
          <p:nvPr/>
        </p:nvSpPr>
        <p:spPr>
          <a:xfrm>
            <a:off x="6045675" y="2553625"/>
            <a:ext cx="13161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900">
                <a:solidFill>
                  <a:srgbClr val="000000"/>
                </a:solidFill>
                <a:latin typeface="Raleway"/>
                <a:ea typeface="Raleway"/>
                <a:cs typeface="Raleway"/>
                <a:sym typeface="Raleway"/>
              </a:rPr>
              <a:t>Enabling the adoption of open science principles in local communities</a:t>
            </a:r>
            <a:endParaRPr b="1" sz="900">
              <a:latin typeface="Raleway"/>
              <a:ea typeface="Raleway"/>
              <a:cs typeface="Raleway"/>
              <a:sym typeface="Raleway"/>
            </a:endParaRPr>
          </a:p>
        </p:txBody>
      </p:sp>
      <p:sp>
        <p:nvSpPr>
          <p:cNvPr id="387" name="Google Shape;387;p18"/>
          <p:cNvSpPr txBox="1"/>
          <p:nvPr/>
        </p:nvSpPr>
        <p:spPr>
          <a:xfrm>
            <a:off x="5805400" y="3735425"/>
            <a:ext cx="14487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FFFFFF"/>
                </a:solidFill>
                <a:latin typeface="Raleway"/>
                <a:ea typeface="Raleway"/>
                <a:cs typeface="Raleway"/>
                <a:sym typeface="Raleway"/>
              </a:rPr>
              <a:t>Online mentoring and training programmes to enable individuals and teams worldwide to learn about and adopt open science practices</a:t>
            </a:r>
            <a:endParaRPr sz="900">
              <a:solidFill>
                <a:srgbClr val="FFFFFF"/>
              </a:solidFill>
              <a:latin typeface="Raleway"/>
              <a:ea typeface="Raleway"/>
              <a:cs typeface="Raleway"/>
              <a:sym typeface="Raleway"/>
            </a:endParaRPr>
          </a:p>
        </p:txBody>
      </p:sp>
      <p:sp>
        <p:nvSpPr>
          <p:cNvPr id="388" name="Google Shape;388;p18"/>
          <p:cNvSpPr txBox="1"/>
          <p:nvPr/>
        </p:nvSpPr>
        <p:spPr>
          <a:xfrm>
            <a:off x="4944400" y="1632788"/>
            <a:ext cx="1593900" cy="8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000000"/>
                </a:solidFill>
                <a:latin typeface="Raleway"/>
                <a:ea typeface="Raleway"/>
                <a:cs typeface="Raleway"/>
                <a:sym typeface="Raleway"/>
              </a:rPr>
              <a:t>Community-based analyses to inform activities and interventions to increase the adoption of open science principles</a:t>
            </a:r>
            <a:endParaRPr sz="900">
              <a:solidFill>
                <a:srgbClr val="000000"/>
              </a:solidFill>
              <a:latin typeface="Raleway"/>
              <a:ea typeface="Raleway"/>
              <a:cs typeface="Raleway"/>
              <a:sym typeface="Raleway"/>
            </a:endParaRPr>
          </a:p>
        </p:txBody>
      </p:sp>
      <p:sp>
        <p:nvSpPr>
          <p:cNvPr id="389" name="Google Shape;389;p18"/>
          <p:cNvSpPr txBox="1"/>
          <p:nvPr/>
        </p:nvSpPr>
        <p:spPr>
          <a:xfrm>
            <a:off x="5446625" y="1316075"/>
            <a:ext cx="14058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000000"/>
                </a:solidFill>
                <a:latin typeface="Raleway"/>
                <a:ea typeface="Raleway"/>
                <a:cs typeface="Raleway"/>
                <a:sym typeface="Raleway"/>
              </a:rPr>
              <a:t>Research on open</a:t>
            </a:r>
            <a:endParaRPr sz="1600"/>
          </a:p>
        </p:txBody>
      </p:sp>
      <p:sp>
        <p:nvSpPr>
          <p:cNvPr id="390" name="Google Shape;390;p18"/>
          <p:cNvSpPr txBox="1"/>
          <p:nvPr/>
        </p:nvSpPr>
        <p:spPr>
          <a:xfrm>
            <a:off x="5080225" y="3488525"/>
            <a:ext cx="169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latin typeface="Raleway"/>
                <a:ea typeface="Raleway"/>
                <a:cs typeface="Raleway"/>
                <a:sym typeface="Raleway"/>
              </a:rPr>
              <a:t>Open Science Training</a:t>
            </a:r>
            <a:endParaRPr sz="1100"/>
          </a:p>
        </p:txBody>
      </p:sp>
      <p:sp>
        <p:nvSpPr>
          <p:cNvPr id="391" name="Google Shape;391;p18"/>
          <p:cNvSpPr txBox="1"/>
          <p:nvPr/>
        </p:nvSpPr>
        <p:spPr>
          <a:xfrm>
            <a:off x="7375275" y="1780375"/>
            <a:ext cx="14058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FFFFFF"/>
                </a:solidFill>
                <a:latin typeface="Raleway"/>
                <a:ea typeface="Raleway"/>
                <a:cs typeface="Raleway"/>
                <a:sym typeface="Raleway"/>
              </a:rPr>
              <a:t>Open incubator</a:t>
            </a:r>
            <a:endParaRPr sz="1600">
              <a:solidFill>
                <a:srgbClr val="FFFFFF"/>
              </a:solidFill>
            </a:endParaRPr>
          </a:p>
        </p:txBody>
      </p:sp>
      <p:sp>
        <p:nvSpPr>
          <p:cNvPr id="392" name="Google Shape;392;p18"/>
          <p:cNvSpPr txBox="1"/>
          <p:nvPr/>
        </p:nvSpPr>
        <p:spPr>
          <a:xfrm>
            <a:off x="7446225" y="2041725"/>
            <a:ext cx="14487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FFFFFF"/>
                </a:solidFill>
                <a:latin typeface="Raleway"/>
                <a:ea typeface="Raleway"/>
                <a:cs typeface="Raleway"/>
                <a:sym typeface="Raleway"/>
              </a:rPr>
              <a:t>Hands-on support to empower a next generation of open leaders in science</a:t>
            </a:r>
            <a:endParaRPr sz="900">
              <a:solidFill>
                <a:srgbClr val="FFFFFF"/>
              </a:solidFill>
              <a:latin typeface="Raleway"/>
              <a:ea typeface="Raleway"/>
              <a:cs typeface="Raleway"/>
              <a:sym typeface="Raleway"/>
            </a:endParaRPr>
          </a:p>
        </p:txBody>
      </p:sp>
      <p:sp>
        <p:nvSpPr>
          <p:cNvPr id="393" name="Google Shape;393;p18"/>
          <p:cNvSpPr txBox="1"/>
          <p:nvPr>
            <p:ph idx="1" type="body"/>
          </p:nvPr>
        </p:nvSpPr>
        <p:spPr>
          <a:xfrm>
            <a:off x="361175" y="729150"/>
            <a:ext cx="4260300" cy="4241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020887"/>
                </a:solidFill>
              </a:rPr>
              <a:t>Open Science Training </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OLS Seeds ongoing - CZI (2022-2024)</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Training with NASA-TOPS (2024-2026)</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Research on Open </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Impact research (WT)</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Widening Participation (Turing)</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Open Incubator</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OLS-SSI Fellowship (SSI)</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Resident Fellows (CZI, Turing)</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Catalyst (cross community + Africa &amp; LatAM)</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OLS Community </a:t>
            </a:r>
            <a:r>
              <a:rPr lang="en">
                <a:solidFill>
                  <a:srgbClr val="020887"/>
                </a:solidFill>
              </a:rPr>
              <a:t>Governance</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CZI (formalise leadership)</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WT, IOI (pending approval)</a:t>
            </a:r>
            <a:endParaRPr>
              <a:solidFill>
                <a:srgbClr val="139D3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